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12" r:id="rId1"/>
  </p:sldMasterIdLst>
  <p:sldIdLst>
    <p:sldId id="256" r:id="rId2"/>
    <p:sldId id="257" r:id="rId3"/>
    <p:sldId id="258" r:id="rId4"/>
    <p:sldId id="272" r:id="rId5"/>
    <p:sldId id="267" r:id="rId6"/>
    <p:sldId id="274" r:id="rId7"/>
    <p:sldId id="273" r:id="rId8"/>
    <p:sldId id="275" r:id="rId9"/>
    <p:sldId id="265" r:id="rId10"/>
    <p:sldId id="276" r:id="rId11"/>
    <p:sldId id="277" r:id="rId12"/>
    <p:sldId id="283" r:id="rId13"/>
    <p:sldId id="284" r:id="rId14"/>
    <p:sldId id="266" r:id="rId15"/>
    <p:sldId id="279" r:id="rId16"/>
    <p:sldId id="280" r:id="rId17"/>
    <p:sldId id="271" r:id="rId18"/>
    <p:sldId id="268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5820"/>
  </p:normalViewPr>
  <p:slideViewPr>
    <p:cSldViewPr snapToGrid="0" snapToObjects="1">
      <p:cViewPr varScale="1">
        <p:scale>
          <a:sx n="107" d="100"/>
          <a:sy n="107" d="100"/>
        </p:scale>
        <p:origin x="70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3F01C3E-361D-4782-B3DB-EC10FB89505B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4B0C9ED5-A951-4EF8-9F6F-6BD6998E8CFD}">
      <dgm:prSet/>
      <dgm:spPr/>
      <dgm:t>
        <a:bodyPr/>
        <a:lstStyle/>
        <a:p>
          <a:r>
            <a:rPr lang="en-US"/>
            <a:t>ANTHROPOS = man</a:t>
          </a:r>
        </a:p>
      </dgm:t>
    </dgm:pt>
    <dgm:pt modelId="{5381CB86-C5CA-449A-B77B-4E022EA7C05E}" type="parTrans" cxnId="{D79D0AF5-3855-4F1A-9B1B-891B0EA9BBA5}">
      <dgm:prSet/>
      <dgm:spPr/>
      <dgm:t>
        <a:bodyPr/>
        <a:lstStyle/>
        <a:p>
          <a:endParaRPr lang="en-US"/>
        </a:p>
      </dgm:t>
    </dgm:pt>
    <dgm:pt modelId="{0E812131-0AD1-4889-A92C-24FD2180BDF3}" type="sibTrans" cxnId="{D79D0AF5-3855-4F1A-9B1B-891B0EA9BBA5}">
      <dgm:prSet/>
      <dgm:spPr/>
      <dgm:t>
        <a:bodyPr/>
        <a:lstStyle/>
        <a:p>
          <a:endParaRPr lang="en-US"/>
        </a:p>
      </dgm:t>
    </dgm:pt>
    <dgm:pt modelId="{012D81BA-8E6D-4D00-BDA5-2500FB2165E7}">
      <dgm:prSet/>
      <dgm:spPr/>
      <dgm:t>
        <a:bodyPr/>
        <a:lstStyle/>
        <a:p>
          <a:r>
            <a:rPr lang="en-US"/>
            <a:t>OLOGY = study or science</a:t>
          </a:r>
        </a:p>
      </dgm:t>
    </dgm:pt>
    <dgm:pt modelId="{AD87B83F-D96E-4BBE-8E4E-C1CDEC49C840}" type="parTrans" cxnId="{2350B6A0-284D-4138-9ECD-BF43C89F430C}">
      <dgm:prSet/>
      <dgm:spPr/>
      <dgm:t>
        <a:bodyPr/>
        <a:lstStyle/>
        <a:p>
          <a:endParaRPr lang="en-US"/>
        </a:p>
      </dgm:t>
    </dgm:pt>
    <dgm:pt modelId="{85D88AF8-003A-410E-BDC6-F8B0A0068DDD}" type="sibTrans" cxnId="{2350B6A0-284D-4138-9ECD-BF43C89F430C}">
      <dgm:prSet/>
      <dgm:spPr/>
      <dgm:t>
        <a:bodyPr/>
        <a:lstStyle/>
        <a:p>
          <a:endParaRPr lang="en-US"/>
        </a:p>
      </dgm:t>
    </dgm:pt>
    <dgm:pt modelId="{883E75CC-406D-41E5-9B4E-DD136CB6E30E}">
      <dgm:prSet/>
      <dgm:spPr/>
      <dgm:t>
        <a:bodyPr/>
        <a:lstStyle/>
        <a:p>
          <a:r>
            <a:rPr lang="en-US"/>
            <a:t>Academic discipline</a:t>
          </a:r>
        </a:p>
      </dgm:t>
    </dgm:pt>
    <dgm:pt modelId="{0FF1424D-F223-4C28-B513-6DAE02990186}" type="parTrans" cxnId="{5995F92F-9543-49AD-AF93-980BBDF453C4}">
      <dgm:prSet/>
      <dgm:spPr/>
      <dgm:t>
        <a:bodyPr/>
        <a:lstStyle/>
        <a:p>
          <a:endParaRPr lang="en-US"/>
        </a:p>
      </dgm:t>
    </dgm:pt>
    <dgm:pt modelId="{572F1186-8D1F-47AE-B07E-858136D924EC}" type="sibTrans" cxnId="{5995F92F-9543-49AD-AF93-980BBDF453C4}">
      <dgm:prSet/>
      <dgm:spPr/>
      <dgm:t>
        <a:bodyPr/>
        <a:lstStyle/>
        <a:p>
          <a:endParaRPr lang="en-US"/>
        </a:p>
      </dgm:t>
    </dgm:pt>
    <dgm:pt modelId="{6AD01D33-EED5-4FB5-8266-A9B03171EF8F}">
      <dgm:prSet/>
      <dgm:spPr/>
      <dgm:t>
        <a:bodyPr/>
        <a:lstStyle/>
        <a:p>
          <a:r>
            <a:rPr lang="en-US"/>
            <a:t>Founded in “Western” institutions</a:t>
          </a:r>
        </a:p>
      </dgm:t>
    </dgm:pt>
    <dgm:pt modelId="{6E965C76-0FB9-484E-829D-D5425ED23DD5}" type="parTrans" cxnId="{CF5F801E-9F30-41F7-8CAA-BE5626A74B4D}">
      <dgm:prSet/>
      <dgm:spPr/>
      <dgm:t>
        <a:bodyPr/>
        <a:lstStyle/>
        <a:p>
          <a:endParaRPr lang="en-US"/>
        </a:p>
      </dgm:t>
    </dgm:pt>
    <dgm:pt modelId="{7E97BC54-0F88-4D33-8F4D-4A9B678CD45C}" type="sibTrans" cxnId="{CF5F801E-9F30-41F7-8CAA-BE5626A74B4D}">
      <dgm:prSet/>
      <dgm:spPr/>
      <dgm:t>
        <a:bodyPr/>
        <a:lstStyle/>
        <a:p>
          <a:endParaRPr lang="en-US"/>
        </a:p>
      </dgm:t>
    </dgm:pt>
    <dgm:pt modelId="{59540504-C761-4275-ABAF-11E494C98B34}">
      <dgm:prSet/>
      <dgm:spPr/>
      <dgm:t>
        <a:bodyPr/>
        <a:lstStyle/>
        <a:p>
          <a:r>
            <a:rPr lang="en-US"/>
            <a:t>Relatively young</a:t>
          </a:r>
        </a:p>
      </dgm:t>
    </dgm:pt>
    <dgm:pt modelId="{7B2982B4-6EE4-47AA-A3C0-1C19F4844E2F}" type="parTrans" cxnId="{AEBAEC6C-02FE-4DE1-80BC-4A91D46BDCCB}">
      <dgm:prSet/>
      <dgm:spPr/>
      <dgm:t>
        <a:bodyPr/>
        <a:lstStyle/>
        <a:p>
          <a:endParaRPr lang="en-US"/>
        </a:p>
      </dgm:t>
    </dgm:pt>
    <dgm:pt modelId="{7A226F07-C8BE-48CF-BE34-1259D4880267}" type="sibTrans" cxnId="{AEBAEC6C-02FE-4DE1-80BC-4A91D46BDCCB}">
      <dgm:prSet/>
      <dgm:spPr/>
      <dgm:t>
        <a:bodyPr/>
        <a:lstStyle/>
        <a:p>
          <a:endParaRPr lang="en-US"/>
        </a:p>
      </dgm:t>
    </dgm:pt>
    <dgm:pt modelId="{6821F4C0-6D1E-4FB9-90FE-34CAD92A8255}">
      <dgm:prSet/>
      <dgm:spPr/>
      <dgm:t>
        <a:bodyPr/>
        <a:lstStyle/>
        <a:p>
          <a:r>
            <a:rPr lang="en-US"/>
            <a:t>Study of humans</a:t>
          </a:r>
        </a:p>
      </dgm:t>
    </dgm:pt>
    <dgm:pt modelId="{9CD1BBFB-ACFA-4DC8-B24E-C04F1A2D6BD1}" type="parTrans" cxnId="{22A3D0A2-D0F3-4078-9691-19A822A744E1}">
      <dgm:prSet/>
      <dgm:spPr/>
      <dgm:t>
        <a:bodyPr/>
        <a:lstStyle/>
        <a:p>
          <a:endParaRPr lang="en-US"/>
        </a:p>
      </dgm:t>
    </dgm:pt>
    <dgm:pt modelId="{08ECA858-0498-45BB-9E8F-A972B0B2FD11}" type="sibTrans" cxnId="{22A3D0A2-D0F3-4078-9691-19A822A744E1}">
      <dgm:prSet/>
      <dgm:spPr/>
      <dgm:t>
        <a:bodyPr/>
        <a:lstStyle/>
        <a:p>
          <a:endParaRPr lang="en-US"/>
        </a:p>
      </dgm:t>
    </dgm:pt>
    <dgm:pt modelId="{5A6A9DA5-7DCE-491A-9887-F454E900C494}">
      <dgm:prSet/>
      <dgm:spPr/>
      <dgm:t>
        <a:bodyPr/>
        <a:lstStyle/>
        <a:p>
          <a:r>
            <a:rPr lang="en-US"/>
            <a:t>Human nature, culture, society</a:t>
          </a:r>
        </a:p>
      </dgm:t>
    </dgm:pt>
    <dgm:pt modelId="{5DB9C1CD-8BA5-4CA3-85B3-7883CF082EFB}" type="parTrans" cxnId="{A661240A-AE19-48CB-B1C2-F4151272DDE9}">
      <dgm:prSet/>
      <dgm:spPr/>
      <dgm:t>
        <a:bodyPr/>
        <a:lstStyle/>
        <a:p>
          <a:endParaRPr lang="en-US"/>
        </a:p>
      </dgm:t>
    </dgm:pt>
    <dgm:pt modelId="{A894C095-93DF-4617-9ED6-310ADA5FD73A}" type="sibTrans" cxnId="{A661240A-AE19-48CB-B1C2-F4151272DDE9}">
      <dgm:prSet/>
      <dgm:spPr/>
      <dgm:t>
        <a:bodyPr/>
        <a:lstStyle/>
        <a:p>
          <a:endParaRPr lang="en-US"/>
        </a:p>
      </dgm:t>
    </dgm:pt>
    <dgm:pt modelId="{C1D54A97-FDE2-4D28-958D-58B2FBE2105A}">
      <dgm:prSet/>
      <dgm:spPr/>
      <dgm:t>
        <a:bodyPr/>
        <a:lstStyle/>
        <a:p>
          <a:r>
            <a:rPr lang="en-US"/>
            <a:t>Human sameness and difference</a:t>
          </a:r>
        </a:p>
      </dgm:t>
    </dgm:pt>
    <dgm:pt modelId="{FFD95698-5F78-4676-9A12-19B0D2BA759A}" type="parTrans" cxnId="{18885AE6-0165-402F-8F1D-8A81732C94F9}">
      <dgm:prSet/>
      <dgm:spPr/>
      <dgm:t>
        <a:bodyPr/>
        <a:lstStyle/>
        <a:p>
          <a:endParaRPr lang="en-US"/>
        </a:p>
      </dgm:t>
    </dgm:pt>
    <dgm:pt modelId="{77BB12A0-5A5E-451F-A5C3-F4DAD3EDCE44}" type="sibTrans" cxnId="{18885AE6-0165-402F-8F1D-8A81732C94F9}">
      <dgm:prSet/>
      <dgm:spPr/>
      <dgm:t>
        <a:bodyPr/>
        <a:lstStyle/>
        <a:p>
          <a:endParaRPr lang="en-US"/>
        </a:p>
      </dgm:t>
    </dgm:pt>
    <dgm:pt modelId="{05AD8213-6795-FA47-A520-C00FDF820951}" type="pres">
      <dgm:prSet presAssocID="{63F01C3E-361D-4782-B3DB-EC10FB89505B}" presName="linear" presStyleCnt="0">
        <dgm:presLayoutVars>
          <dgm:animLvl val="lvl"/>
          <dgm:resizeHandles val="exact"/>
        </dgm:presLayoutVars>
      </dgm:prSet>
      <dgm:spPr/>
    </dgm:pt>
    <dgm:pt modelId="{52D8BB20-532C-3D4E-B2C6-16F04E72496B}" type="pres">
      <dgm:prSet presAssocID="{4B0C9ED5-A951-4EF8-9F6F-6BD6998E8CFD}" presName="parentText" presStyleLbl="node1" presStyleIdx="0" presStyleCnt="8">
        <dgm:presLayoutVars>
          <dgm:chMax val="0"/>
          <dgm:bulletEnabled val="1"/>
        </dgm:presLayoutVars>
      </dgm:prSet>
      <dgm:spPr/>
    </dgm:pt>
    <dgm:pt modelId="{4B056271-FCED-8F49-8AC4-CB78877C3C42}" type="pres">
      <dgm:prSet presAssocID="{0E812131-0AD1-4889-A92C-24FD2180BDF3}" presName="spacer" presStyleCnt="0"/>
      <dgm:spPr/>
    </dgm:pt>
    <dgm:pt modelId="{345A39B2-A8EE-0843-A643-54A9A79A2BC8}" type="pres">
      <dgm:prSet presAssocID="{012D81BA-8E6D-4D00-BDA5-2500FB2165E7}" presName="parentText" presStyleLbl="node1" presStyleIdx="1" presStyleCnt="8">
        <dgm:presLayoutVars>
          <dgm:chMax val="0"/>
          <dgm:bulletEnabled val="1"/>
        </dgm:presLayoutVars>
      </dgm:prSet>
      <dgm:spPr/>
    </dgm:pt>
    <dgm:pt modelId="{21C7B1AC-887D-B846-B80B-07555E417AA9}" type="pres">
      <dgm:prSet presAssocID="{85D88AF8-003A-410E-BDC6-F8B0A0068DDD}" presName="spacer" presStyleCnt="0"/>
      <dgm:spPr/>
    </dgm:pt>
    <dgm:pt modelId="{048D9C27-E5B8-624C-8A5C-56262483EE87}" type="pres">
      <dgm:prSet presAssocID="{883E75CC-406D-41E5-9B4E-DD136CB6E30E}" presName="parentText" presStyleLbl="node1" presStyleIdx="2" presStyleCnt="8">
        <dgm:presLayoutVars>
          <dgm:chMax val="0"/>
          <dgm:bulletEnabled val="1"/>
        </dgm:presLayoutVars>
      </dgm:prSet>
      <dgm:spPr/>
    </dgm:pt>
    <dgm:pt modelId="{310AA6DC-03F6-FE42-91D8-66F0A5440DCF}" type="pres">
      <dgm:prSet presAssocID="{572F1186-8D1F-47AE-B07E-858136D924EC}" presName="spacer" presStyleCnt="0"/>
      <dgm:spPr/>
    </dgm:pt>
    <dgm:pt modelId="{DB4ED039-A82B-154B-80E4-7769F841AB0F}" type="pres">
      <dgm:prSet presAssocID="{6AD01D33-EED5-4FB5-8266-A9B03171EF8F}" presName="parentText" presStyleLbl="node1" presStyleIdx="3" presStyleCnt="8">
        <dgm:presLayoutVars>
          <dgm:chMax val="0"/>
          <dgm:bulletEnabled val="1"/>
        </dgm:presLayoutVars>
      </dgm:prSet>
      <dgm:spPr/>
    </dgm:pt>
    <dgm:pt modelId="{C3E08558-BCA7-3D42-9A17-C9F95C650575}" type="pres">
      <dgm:prSet presAssocID="{7E97BC54-0F88-4D33-8F4D-4A9B678CD45C}" presName="spacer" presStyleCnt="0"/>
      <dgm:spPr/>
    </dgm:pt>
    <dgm:pt modelId="{6A9516BB-ED95-8948-A193-F13BCB3A34E1}" type="pres">
      <dgm:prSet presAssocID="{59540504-C761-4275-ABAF-11E494C98B34}" presName="parentText" presStyleLbl="node1" presStyleIdx="4" presStyleCnt="8">
        <dgm:presLayoutVars>
          <dgm:chMax val="0"/>
          <dgm:bulletEnabled val="1"/>
        </dgm:presLayoutVars>
      </dgm:prSet>
      <dgm:spPr/>
    </dgm:pt>
    <dgm:pt modelId="{29AB3D8D-F57B-5345-BBE4-2B7F34D43D4B}" type="pres">
      <dgm:prSet presAssocID="{7A226F07-C8BE-48CF-BE34-1259D4880267}" presName="spacer" presStyleCnt="0"/>
      <dgm:spPr/>
    </dgm:pt>
    <dgm:pt modelId="{9F0534B0-F890-1E47-AED9-6CFAB941FE2C}" type="pres">
      <dgm:prSet presAssocID="{6821F4C0-6D1E-4FB9-90FE-34CAD92A8255}" presName="parentText" presStyleLbl="node1" presStyleIdx="5" presStyleCnt="8">
        <dgm:presLayoutVars>
          <dgm:chMax val="0"/>
          <dgm:bulletEnabled val="1"/>
        </dgm:presLayoutVars>
      </dgm:prSet>
      <dgm:spPr/>
    </dgm:pt>
    <dgm:pt modelId="{55A430F6-952B-7644-8AF5-112FD64FC570}" type="pres">
      <dgm:prSet presAssocID="{08ECA858-0498-45BB-9E8F-A972B0B2FD11}" presName="spacer" presStyleCnt="0"/>
      <dgm:spPr/>
    </dgm:pt>
    <dgm:pt modelId="{C19C043C-C4EB-424D-8AB2-E08EDF44B23C}" type="pres">
      <dgm:prSet presAssocID="{5A6A9DA5-7DCE-491A-9887-F454E900C494}" presName="parentText" presStyleLbl="node1" presStyleIdx="6" presStyleCnt="8">
        <dgm:presLayoutVars>
          <dgm:chMax val="0"/>
          <dgm:bulletEnabled val="1"/>
        </dgm:presLayoutVars>
      </dgm:prSet>
      <dgm:spPr/>
    </dgm:pt>
    <dgm:pt modelId="{0D7DD79D-7B25-F449-AE66-63729FA2F97F}" type="pres">
      <dgm:prSet presAssocID="{A894C095-93DF-4617-9ED6-310ADA5FD73A}" presName="spacer" presStyleCnt="0"/>
      <dgm:spPr/>
    </dgm:pt>
    <dgm:pt modelId="{C9C870A4-7D89-C843-9214-6BBE011238E9}" type="pres">
      <dgm:prSet presAssocID="{C1D54A97-FDE2-4D28-958D-58B2FBE2105A}" presName="parentText" presStyleLbl="node1" presStyleIdx="7" presStyleCnt="8">
        <dgm:presLayoutVars>
          <dgm:chMax val="0"/>
          <dgm:bulletEnabled val="1"/>
        </dgm:presLayoutVars>
      </dgm:prSet>
      <dgm:spPr/>
    </dgm:pt>
  </dgm:ptLst>
  <dgm:cxnLst>
    <dgm:cxn modelId="{A661240A-AE19-48CB-B1C2-F4151272DDE9}" srcId="{63F01C3E-361D-4782-B3DB-EC10FB89505B}" destId="{5A6A9DA5-7DCE-491A-9887-F454E900C494}" srcOrd="6" destOrd="0" parTransId="{5DB9C1CD-8BA5-4CA3-85B3-7883CF082EFB}" sibTransId="{A894C095-93DF-4617-9ED6-310ADA5FD73A}"/>
    <dgm:cxn modelId="{C1F93C14-C7DC-F84E-BF11-69954E3937F5}" type="presOf" srcId="{5A6A9DA5-7DCE-491A-9887-F454E900C494}" destId="{C19C043C-C4EB-424D-8AB2-E08EDF44B23C}" srcOrd="0" destOrd="0" presId="urn:microsoft.com/office/officeart/2005/8/layout/vList2"/>
    <dgm:cxn modelId="{CF5F801E-9F30-41F7-8CAA-BE5626A74B4D}" srcId="{63F01C3E-361D-4782-B3DB-EC10FB89505B}" destId="{6AD01D33-EED5-4FB5-8266-A9B03171EF8F}" srcOrd="3" destOrd="0" parTransId="{6E965C76-0FB9-484E-829D-D5425ED23DD5}" sibTransId="{7E97BC54-0F88-4D33-8F4D-4A9B678CD45C}"/>
    <dgm:cxn modelId="{5995F92F-9543-49AD-AF93-980BBDF453C4}" srcId="{63F01C3E-361D-4782-B3DB-EC10FB89505B}" destId="{883E75CC-406D-41E5-9B4E-DD136CB6E30E}" srcOrd="2" destOrd="0" parTransId="{0FF1424D-F223-4C28-B513-6DAE02990186}" sibTransId="{572F1186-8D1F-47AE-B07E-858136D924EC}"/>
    <dgm:cxn modelId="{9EA71A38-FC41-2849-9BD0-25FBE8331A15}" type="presOf" srcId="{6821F4C0-6D1E-4FB9-90FE-34CAD92A8255}" destId="{9F0534B0-F890-1E47-AED9-6CFAB941FE2C}" srcOrd="0" destOrd="0" presId="urn:microsoft.com/office/officeart/2005/8/layout/vList2"/>
    <dgm:cxn modelId="{AEBAEC6C-02FE-4DE1-80BC-4A91D46BDCCB}" srcId="{63F01C3E-361D-4782-B3DB-EC10FB89505B}" destId="{59540504-C761-4275-ABAF-11E494C98B34}" srcOrd="4" destOrd="0" parTransId="{7B2982B4-6EE4-47AA-A3C0-1C19F4844E2F}" sibTransId="{7A226F07-C8BE-48CF-BE34-1259D4880267}"/>
    <dgm:cxn modelId="{04700055-6B74-104C-B54D-50166E41DAFE}" type="presOf" srcId="{4B0C9ED5-A951-4EF8-9F6F-6BD6998E8CFD}" destId="{52D8BB20-532C-3D4E-B2C6-16F04E72496B}" srcOrd="0" destOrd="0" presId="urn:microsoft.com/office/officeart/2005/8/layout/vList2"/>
    <dgm:cxn modelId="{027D1B7F-C611-324E-BFA1-5C8A2E8F6A78}" type="presOf" srcId="{6AD01D33-EED5-4FB5-8266-A9B03171EF8F}" destId="{DB4ED039-A82B-154B-80E4-7769F841AB0F}" srcOrd="0" destOrd="0" presId="urn:microsoft.com/office/officeart/2005/8/layout/vList2"/>
    <dgm:cxn modelId="{F874AB80-C212-9145-9D4E-0A483F2F76A6}" type="presOf" srcId="{63F01C3E-361D-4782-B3DB-EC10FB89505B}" destId="{05AD8213-6795-FA47-A520-C00FDF820951}" srcOrd="0" destOrd="0" presId="urn:microsoft.com/office/officeart/2005/8/layout/vList2"/>
    <dgm:cxn modelId="{BF7FD98A-6F9E-3D42-9EB2-94A8C5A9E8A9}" type="presOf" srcId="{012D81BA-8E6D-4D00-BDA5-2500FB2165E7}" destId="{345A39B2-A8EE-0843-A643-54A9A79A2BC8}" srcOrd="0" destOrd="0" presId="urn:microsoft.com/office/officeart/2005/8/layout/vList2"/>
    <dgm:cxn modelId="{2350B6A0-284D-4138-9ECD-BF43C89F430C}" srcId="{63F01C3E-361D-4782-B3DB-EC10FB89505B}" destId="{012D81BA-8E6D-4D00-BDA5-2500FB2165E7}" srcOrd="1" destOrd="0" parTransId="{AD87B83F-D96E-4BBE-8E4E-C1CDEC49C840}" sibTransId="{85D88AF8-003A-410E-BDC6-F8B0A0068DDD}"/>
    <dgm:cxn modelId="{22A3D0A2-D0F3-4078-9691-19A822A744E1}" srcId="{63F01C3E-361D-4782-B3DB-EC10FB89505B}" destId="{6821F4C0-6D1E-4FB9-90FE-34CAD92A8255}" srcOrd="5" destOrd="0" parTransId="{9CD1BBFB-ACFA-4DC8-B24E-C04F1A2D6BD1}" sibTransId="{08ECA858-0498-45BB-9E8F-A972B0B2FD11}"/>
    <dgm:cxn modelId="{0B2A42B1-7320-8142-8F40-5E49AF115A71}" type="presOf" srcId="{C1D54A97-FDE2-4D28-958D-58B2FBE2105A}" destId="{C9C870A4-7D89-C843-9214-6BBE011238E9}" srcOrd="0" destOrd="0" presId="urn:microsoft.com/office/officeart/2005/8/layout/vList2"/>
    <dgm:cxn modelId="{FC8918B5-D276-B244-BAC9-1E7B7E5C36FB}" type="presOf" srcId="{59540504-C761-4275-ABAF-11E494C98B34}" destId="{6A9516BB-ED95-8948-A193-F13BCB3A34E1}" srcOrd="0" destOrd="0" presId="urn:microsoft.com/office/officeart/2005/8/layout/vList2"/>
    <dgm:cxn modelId="{18885AE6-0165-402F-8F1D-8A81732C94F9}" srcId="{63F01C3E-361D-4782-B3DB-EC10FB89505B}" destId="{C1D54A97-FDE2-4D28-958D-58B2FBE2105A}" srcOrd="7" destOrd="0" parTransId="{FFD95698-5F78-4676-9A12-19B0D2BA759A}" sibTransId="{77BB12A0-5A5E-451F-A5C3-F4DAD3EDCE44}"/>
    <dgm:cxn modelId="{D79D0AF5-3855-4F1A-9B1B-891B0EA9BBA5}" srcId="{63F01C3E-361D-4782-B3DB-EC10FB89505B}" destId="{4B0C9ED5-A951-4EF8-9F6F-6BD6998E8CFD}" srcOrd="0" destOrd="0" parTransId="{5381CB86-C5CA-449A-B77B-4E022EA7C05E}" sibTransId="{0E812131-0AD1-4889-A92C-24FD2180BDF3}"/>
    <dgm:cxn modelId="{562D7DF7-3D09-C949-8A91-96EE36F89318}" type="presOf" srcId="{883E75CC-406D-41E5-9B4E-DD136CB6E30E}" destId="{048D9C27-E5B8-624C-8A5C-56262483EE87}" srcOrd="0" destOrd="0" presId="urn:microsoft.com/office/officeart/2005/8/layout/vList2"/>
    <dgm:cxn modelId="{45FE55CF-D7CF-674C-9C62-98797DE9C7DD}" type="presParOf" srcId="{05AD8213-6795-FA47-A520-C00FDF820951}" destId="{52D8BB20-532C-3D4E-B2C6-16F04E72496B}" srcOrd="0" destOrd="0" presId="urn:microsoft.com/office/officeart/2005/8/layout/vList2"/>
    <dgm:cxn modelId="{8DED460A-E5A6-E241-953D-9B12A2B933CD}" type="presParOf" srcId="{05AD8213-6795-FA47-A520-C00FDF820951}" destId="{4B056271-FCED-8F49-8AC4-CB78877C3C42}" srcOrd="1" destOrd="0" presId="urn:microsoft.com/office/officeart/2005/8/layout/vList2"/>
    <dgm:cxn modelId="{678CE0FD-4012-9F46-8FFB-9F11E7ED9773}" type="presParOf" srcId="{05AD8213-6795-FA47-A520-C00FDF820951}" destId="{345A39B2-A8EE-0843-A643-54A9A79A2BC8}" srcOrd="2" destOrd="0" presId="urn:microsoft.com/office/officeart/2005/8/layout/vList2"/>
    <dgm:cxn modelId="{07D7BA75-74DA-4A40-B22E-1D1EA4383F17}" type="presParOf" srcId="{05AD8213-6795-FA47-A520-C00FDF820951}" destId="{21C7B1AC-887D-B846-B80B-07555E417AA9}" srcOrd="3" destOrd="0" presId="urn:microsoft.com/office/officeart/2005/8/layout/vList2"/>
    <dgm:cxn modelId="{CCA315E7-3EA0-724F-A5E1-7089515B2624}" type="presParOf" srcId="{05AD8213-6795-FA47-A520-C00FDF820951}" destId="{048D9C27-E5B8-624C-8A5C-56262483EE87}" srcOrd="4" destOrd="0" presId="urn:microsoft.com/office/officeart/2005/8/layout/vList2"/>
    <dgm:cxn modelId="{0BD2097F-0032-5542-A5E5-932338B64202}" type="presParOf" srcId="{05AD8213-6795-FA47-A520-C00FDF820951}" destId="{310AA6DC-03F6-FE42-91D8-66F0A5440DCF}" srcOrd="5" destOrd="0" presId="urn:microsoft.com/office/officeart/2005/8/layout/vList2"/>
    <dgm:cxn modelId="{797F0833-695A-0349-A034-E1AE2DA1E4D5}" type="presParOf" srcId="{05AD8213-6795-FA47-A520-C00FDF820951}" destId="{DB4ED039-A82B-154B-80E4-7769F841AB0F}" srcOrd="6" destOrd="0" presId="urn:microsoft.com/office/officeart/2005/8/layout/vList2"/>
    <dgm:cxn modelId="{B5D1229E-E8B2-E249-B7F7-20BFCE9976C6}" type="presParOf" srcId="{05AD8213-6795-FA47-A520-C00FDF820951}" destId="{C3E08558-BCA7-3D42-9A17-C9F95C650575}" srcOrd="7" destOrd="0" presId="urn:microsoft.com/office/officeart/2005/8/layout/vList2"/>
    <dgm:cxn modelId="{EDFE7C03-037B-8A4B-9AB7-CF95A2EE6FCB}" type="presParOf" srcId="{05AD8213-6795-FA47-A520-C00FDF820951}" destId="{6A9516BB-ED95-8948-A193-F13BCB3A34E1}" srcOrd="8" destOrd="0" presId="urn:microsoft.com/office/officeart/2005/8/layout/vList2"/>
    <dgm:cxn modelId="{684028DC-564A-5C4F-91D4-D1F520D9D45E}" type="presParOf" srcId="{05AD8213-6795-FA47-A520-C00FDF820951}" destId="{29AB3D8D-F57B-5345-BBE4-2B7F34D43D4B}" srcOrd="9" destOrd="0" presId="urn:microsoft.com/office/officeart/2005/8/layout/vList2"/>
    <dgm:cxn modelId="{D098F90A-AAC4-6B49-9312-EA2AC009C6FE}" type="presParOf" srcId="{05AD8213-6795-FA47-A520-C00FDF820951}" destId="{9F0534B0-F890-1E47-AED9-6CFAB941FE2C}" srcOrd="10" destOrd="0" presId="urn:microsoft.com/office/officeart/2005/8/layout/vList2"/>
    <dgm:cxn modelId="{018B96D9-EE6C-C141-BA8B-1F1D913C06A0}" type="presParOf" srcId="{05AD8213-6795-FA47-A520-C00FDF820951}" destId="{55A430F6-952B-7644-8AF5-112FD64FC570}" srcOrd="11" destOrd="0" presId="urn:microsoft.com/office/officeart/2005/8/layout/vList2"/>
    <dgm:cxn modelId="{9777EBDF-6F8E-D14B-A076-ED8D764FB36F}" type="presParOf" srcId="{05AD8213-6795-FA47-A520-C00FDF820951}" destId="{C19C043C-C4EB-424D-8AB2-E08EDF44B23C}" srcOrd="12" destOrd="0" presId="urn:microsoft.com/office/officeart/2005/8/layout/vList2"/>
    <dgm:cxn modelId="{E0AC45E3-AE8C-D64D-9726-6E7D9B8997D4}" type="presParOf" srcId="{05AD8213-6795-FA47-A520-C00FDF820951}" destId="{0D7DD79D-7B25-F449-AE66-63729FA2F97F}" srcOrd="13" destOrd="0" presId="urn:microsoft.com/office/officeart/2005/8/layout/vList2"/>
    <dgm:cxn modelId="{6D56AF5B-4CA3-874B-B282-833998430597}" type="presParOf" srcId="{05AD8213-6795-FA47-A520-C00FDF820951}" destId="{C9C870A4-7D89-C843-9214-6BBE011238E9}" srcOrd="1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21EEDD6-8010-4E9B-9718-3ACFECF01B4D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B28081B4-B3F7-4F89-BDC4-761051E883F9}">
      <dgm:prSet/>
      <dgm:spPr/>
      <dgm:t>
        <a:bodyPr/>
        <a:lstStyle/>
        <a:p>
          <a:r>
            <a:rPr lang="en-US"/>
            <a:t>Builds general knowledge about a topic</a:t>
          </a:r>
        </a:p>
      </dgm:t>
    </dgm:pt>
    <dgm:pt modelId="{5C514FAF-88E8-453D-B598-F12B812037A1}" type="parTrans" cxnId="{70538D2F-17E5-41D6-8117-C7D59EAB3B99}">
      <dgm:prSet/>
      <dgm:spPr/>
      <dgm:t>
        <a:bodyPr/>
        <a:lstStyle/>
        <a:p>
          <a:endParaRPr lang="en-US"/>
        </a:p>
      </dgm:t>
    </dgm:pt>
    <dgm:pt modelId="{3882B7A0-5748-44BB-B2B2-9A2770D5179B}" type="sibTrans" cxnId="{70538D2F-17E5-41D6-8117-C7D59EAB3B99}">
      <dgm:prSet/>
      <dgm:spPr/>
      <dgm:t>
        <a:bodyPr/>
        <a:lstStyle/>
        <a:p>
          <a:endParaRPr lang="en-US"/>
        </a:p>
      </dgm:t>
    </dgm:pt>
    <dgm:pt modelId="{20B4BDD8-01B2-4FAA-B2F6-306BE4935191}">
      <dgm:prSet/>
      <dgm:spPr/>
      <dgm:t>
        <a:bodyPr/>
        <a:lstStyle/>
        <a:p>
          <a:r>
            <a:rPr lang="en-US"/>
            <a:t>Influences the questions we ask and the answers we propose</a:t>
          </a:r>
        </a:p>
      </dgm:t>
    </dgm:pt>
    <dgm:pt modelId="{A5AFC826-0669-4EB4-8107-79CB6B970F85}" type="parTrans" cxnId="{6010D7F0-6F96-4C05-8168-69352B154C26}">
      <dgm:prSet/>
      <dgm:spPr/>
      <dgm:t>
        <a:bodyPr/>
        <a:lstStyle/>
        <a:p>
          <a:endParaRPr lang="en-US"/>
        </a:p>
      </dgm:t>
    </dgm:pt>
    <dgm:pt modelId="{F75B014F-0CA3-4A14-A756-1E0E42A870A2}" type="sibTrans" cxnId="{6010D7F0-6F96-4C05-8168-69352B154C26}">
      <dgm:prSet/>
      <dgm:spPr/>
      <dgm:t>
        <a:bodyPr/>
        <a:lstStyle/>
        <a:p>
          <a:endParaRPr lang="en-US"/>
        </a:p>
      </dgm:t>
    </dgm:pt>
    <dgm:pt modelId="{9A9F1402-48E1-4DCC-890D-9036F6511527}">
      <dgm:prSet/>
      <dgm:spPr/>
      <dgm:t>
        <a:bodyPr/>
        <a:lstStyle/>
        <a:p>
          <a:r>
            <a:rPr lang="en-US"/>
            <a:t>Helps to guard against “poverty porn” and “just-so stories”</a:t>
          </a:r>
        </a:p>
      </dgm:t>
    </dgm:pt>
    <dgm:pt modelId="{92C0904B-1EBD-4975-8A18-3687A2099821}" type="parTrans" cxnId="{11F9A103-57D4-41F6-B3F5-0CE191241D84}">
      <dgm:prSet/>
      <dgm:spPr/>
      <dgm:t>
        <a:bodyPr/>
        <a:lstStyle/>
        <a:p>
          <a:endParaRPr lang="en-US"/>
        </a:p>
      </dgm:t>
    </dgm:pt>
    <dgm:pt modelId="{4B1D1DC9-C712-494E-8B35-70735EA889FE}" type="sibTrans" cxnId="{11F9A103-57D4-41F6-B3F5-0CE191241D84}">
      <dgm:prSet/>
      <dgm:spPr/>
      <dgm:t>
        <a:bodyPr/>
        <a:lstStyle/>
        <a:p>
          <a:endParaRPr lang="en-US"/>
        </a:p>
      </dgm:t>
    </dgm:pt>
    <dgm:pt modelId="{067B8142-0068-AF44-A586-8E38A0E5ECCB}" type="pres">
      <dgm:prSet presAssocID="{721EEDD6-8010-4E9B-9718-3ACFECF01B4D}" presName="diagram" presStyleCnt="0">
        <dgm:presLayoutVars>
          <dgm:dir/>
          <dgm:resizeHandles val="exact"/>
        </dgm:presLayoutVars>
      </dgm:prSet>
      <dgm:spPr/>
    </dgm:pt>
    <dgm:pt modelId="{28C90FBB-A17A-AB47-B3A8-688CA5398330}" type="pres">
      <dgm:prSet presAssocID="{B28081B4-B3F7-4F89-BDC4-761051E883F9}" presName="node" presStyleLbl="node1" presStyleIdx="0" presStyleCnt="3">
        <dgm:presLayoutVars>
          <dgm:bulletEnabled val="1"/>
        </dgm:presLayoutVars>
      </dgm:prSet>
      <dgm:spPr/>
    </dgm:pt>
    <dgm:pt modelId="{57192D0F-77BC-2D4A-88AE-927E965E516B}" type="pres">
      <dgm:prSet presAssocID="{3882B7A0-5748-44BB-B2B2-9A2770D5179B}" presName="sibTrans" presStyleCnt="0"/>
      <dgm:spPr/>
    </dgm:pt>
    <dgm:pt modelId="{23F49974-7625-CD4E-AB97-0F3693BF97B4}" type="pres">
      <dgm:prSet presAssocID="{20B4BDD8-01B2-4FAA-B2F6-306BE4935191}" presName="node" presStyleLbl="node1" presStyleIdx="1" presStyleCnt="3">
        <dgm:presLayoutVars>
          <dgm:bulletEnabled val="1"/>
        </dgm:presLayoutVars>
      </dgm:prSet>
      <dgm:spPr/>
    </dgm:pt>
    <dgm:pt modelId="{B9F49012-1B50-724B-81B8-FC647DDAD46E}" type="pres">
      <dgm:prSet presAssocID="{F75B014F-0CA3-4A14-A756-1E0E42A870A2}" presName="sibTrans" presStyleCnt="0"/>
      <dgm:spPr/>
    </dgm:pt>
    <dgm:pt modelId="{0298D87A-ACEE-CF4F-9654-628B8A886A39}" type="pres">
      <dgm:prSet presAssocID="{9A9F1402-48E1-4DCC-890D-9036F6511527}" presName="node" presStyleLbl="node1" presStyleIdx="2" presStyleCnt="3">
        <dgm:presLayoutVars>
          <dgm:bulletEnabled val="1"/>
        </dgm:presLayoutVars>
      </dgm:prSet>
      <dgm:spPr/>
    </dgm:pt>
  </dgm:ptLst>
  <dgm:cxnLst>
    <dgm:cxn modelId="{11F9A103-57D4-41F6-B3F5-0CE191241D84}" srcId="{721EEDD6-8010-4E9B-9718-3ACFECF01B4D}" destId="{9A9F1402-48E1-4DCC-890D-9036F6511527}" srcOrd="2" destOrd="0" parTransId="{92C0904B-1EBD-4975-8A18-3687A2099821}" sibTransId="{4B1D1DC9-C712-494E-8B35-70735EA889FE}"/>
    <dgm:cxn modelId="{70538D2F-17E5-41D6-8117-C7D59EAB3B99}" srcId="{721EEDD6-8010-4E9B-9718-3ACFECF01B4D}" destId="{B28081B4-B3F7-4F89-BDC4-761051E883F9}" srcOrd="0" destOrd="0" parTransId="{5C514FAF-88E8-453D-B598-F12B812037A1}" sibTransId="{3882B7A0-5748-44BB-B2B2-9A2770D5179B}"/>
    <dgm:cxn modelId="{C2767435-D04D-274E-BE49-B55BF9011718}" type="presOf" srcId="{B28081B4-B3F7-4F89-BDC4-761051E883F9}" destId="{28C90FBB-A17A-AB47-B3A8-688CA5398330}" srcOrd="0" destOrd="0" presId="urn:microsoft.com/office/officeart/2005/8/layout/default"/>
    <dgm:cxn modelId="{14E4736B-3E0E-EC49-88BD-AA6E76EE02A6}" type="presOf" srcId="{9A9F1402-48E1-4DCC-890D-9036F6511527}" destId="{0298D87A-ACEE-CF4F-9654-628B8A886A39}" srcOrd="0" destOrd="0" presId="urn:microsoft.com/office/officeart/2005/8/layout/default"/>
    <dgm:cxn modelId="{34D86192-607E-5948-919B-12E50E68A2C7}" type="presOf" srcId="{20B4BDD8-01B2-4FAA-B2F6-306BE4935191}" destId="{23F49974-7625-CD4E-AB97-0F3693BF97B4}" srcOrd="0" destOrd="0" presId="urn:microsoft.com/office/officeart/2005/8/layout/default"/>
    <dgm:cxn modelId="{02CECDA5-D559-9143-B390-4D5C852811EE}" type="presOf" srcId="{721EEDD6-8010-4E9B-9718-3ACFECF01B4D}" destId="{067B8142-0068-AF44-A586-8E38A0E5ECCB}" srcOrd="0" destOrd="0" presId="urn:microsoft.com/office/officeart/2005/8/layout/default"/>
    <dgm:cxn modelId="{6010D7F0-6F96-4C05-8168-69352B154C26}" srcId="{721EEDD6-8010-4E9B-9718-3ACFECF01B4D}" destId="{20B4BDD8-01B2-4FAA-B2F6-306BE4935191}" srcOrd="1" destOrd="0" parTransId="{A5AFC826-0669-4EB4-8107-79CB6B970F85}" sibTransId="{F75B014F-0CA3-4A14-A756-1E0E42A870A2}"/>
    <dgm:cxn modelId="{73DCC7D2-6B4D-9743-9404-1B6E6E7029F1}" type="presParOf" srcId="{067B8142-0068-AF44-A586-8E38A0E5ECCB}" destId="{28C90FBB-A17A-AB47-B3A8-688CA5398330}" srcOrd="0" destOrd="0" presId="urn:microsoft.com/office/officeart/2005/8/layout/default"/>
    <dgm:cxn modelId="{9BFA6448-92C0-1F4C-905A-58C476BB8826}" type="presParOf" srcId="{067B8142-0068-AF44-A586-8E38A0E5ECCB}" destId="{57192D0F-77BC-2D4A-88AE-927E965E516B}" srcOrd="1" destOrd="0" presId="urn:microsoft.com/office/officeart/2005/8/layout/default"/>
    <dgm:cxn modelId="{2572DED8-9260-1445-8C1B-AFE7D6533B92}" type="presParOf" srcId="{067B8142-0068-AF44-A586-8E38A0E5ECCB}" destId="{23F49974-7625-CD4E-AB97-0F3693BF97B4}" srcOrd="2" destOrd="0" presId="urn:microsoft.com/office/officeart/2005/8/layout/default"/>
    <dgm:cxn modelId="{98EB7202-EFE1-B84B-8AE0-9918F07CAB11}" type="presParOf" srcId="{067B8142-0068-AF44-A586-8E38A0E5ECCB}" destId="{B9F49012-1B50-724B-81B8-FC647DDAD46E}" srcOrd="3" destOrd="0" presId="urn:microsoft.com/office/officeart/2005/8/layout/default"/>
    <dgm:cxn modelId="{CED5459F-936B-8F48-91E0-F64F974BA9C1}" type="presParOf" srcId="{067B8142-0068-AF44-A586-8E38A0E5ECCB}" destId="{0298D87A-ACEE-CF4F-9654-628B8A886A39}" srcOrd="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2D8BB20-532C-3D4E-B2C6-16F04E72496B}">
      <dsp:nvSpPr>
        <dsp:cNvPr id="0" name=""/>
        <dsp:cNvSpPr/>
      </dsp:nvSpPr>
      <dsp:spPr>
        <a:xfrm>
          <a:off x="0" y="624"/>
          <a:ext cx="6544416" cy="52767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ANTHROPOS = man</a:t>
          </a:r>
        </a:p>
      </dsp:txBody>
      <dsp:txXfrm>
        <a:off x="25759" y="26383"/>
        <a:ext cx="6492898" cy="476152"/>
      </dsp:txXfrm>
    </dsp:sp>
    <dsp:sp modelId="{345A39B2-A8EE-0843-A643-54A9A79A2BC8}">
      <dsp:nvSpPr>
        <dsp:cNvPr id="0" name=""/>
        <dsp:cNvSpPr/>
      </dsp:nvSpPr>
      <dsp:spPr>
        <a:xfrm>
          <a:off x="0" y="591654"/>
          <a:ext cx="6544416" cy="527670"/>
        </a:xfrm>
        <a:prstGeom prst="roundRect">
          <a:avLst/>
        </a:prstGeom>
        <a:solidFill>
          <a:schemeClr val="accent2">
            <a:hueOff val="212376"/>
            <a:satOff val="-1552"/>
            <a:lumOff val="-33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OLOGY = study or science</a:t>
          </a:r>
        </a:p>
      </dsp:txBody>
      <dsp:txXfrm>
        <a:off x="25759" y="617413"/>
        <a:ext cx="6492898" cy="476152"/>
      </dsp:txXfrm>
    </dsp:sp>
    <dsp:sp modelId="{048D9C27-E5B8-624C-8A5C-56262483EE87}">
      <dsp:nvSpPr>
        <dsp:cNvPr id="0" name=""/>
        <dsp:cNvSpPr/>
      </dsp:nvSpPr>
      <dsp:spPr>
        <a:xfrm>
          <a:off x="0" y="1182684"/>
          <a:ext cx="6544416" cy="527670"/>
        </a:xfrm>
        <a:prstGeom prst="roundRect">
          <a:avLst/>
        </a:prstGeom>
        <a:solidFill>
          <a:schemeClr val="accent2">
            <a:hueOff val="424752"/>
            <a:satOff val="-3105"/>
            <a:lumOff val="-67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Academic discipline</a:t>
          </a:r>
        </a:p>
      </dsp:txBody>
      <dsp:txXfrm>
        <a:off x="25759" y="1208443"/>
        <a:ext cx="6492898" cy="476152"/>
      </dsp:txXfrm>
    </dsp:sp>
    <dsp:sp modelId="{DB4ED039-A82B-154B-80E4-7769F841AB0F}">
      <dsp:nvSpPr>
        <dsp:cNvPr id="0" name=""/>
        <dsp:cNvSpPr/>
      </dsp:nvSpPr>
      <dsp:spPr>
        <a:xfrm>
          <a:off x="0" y="1773714"/>
          <a:ext cx="6544416" cy="527670"/>
        </a:xfrm>
        <a:prstGeom prst="roundRect">
          <a:avLst/>
        </a:prstGeom>
        <a:solidFill>
          <a:schemeClr val="accent2">
            <a:hueOff val="637128"/>
            <a:satOff val="-4657"/>
            <a:lumOff val="-100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Founded in “Western” institutions</a:t>
          </a:r>
        </a:p>
      </dsp:txBody>
      <dsp:txXfrm>
        <a:off x="25759" y="1799473"/>
        <a:ext cx="6492898" cy="476152"/>
      </dsp:txXfrm>
    </dsp:sp>
    <dsp:sp modelId="{6A9516BB-ED95-8948-A193-F13BCB3A34E1}">
      <dsp:nvSpPr>
        <dsp:cNvPr id="0" name=""/>
        <dsp:cNvSpPr/>
      </dsp:nvSpPr>
      <dsp:spPr>
        <a:xfrm>
          <a:off x="0" y="2364744"/>
          <a:ext cx="6544416" cy="527670"/>
        </a:xfrm>
        <a:prstGeom prst="roundRect">
          <a:avLst/>
        </a:prstGeom>
        <a:solidFill>
          <a:schemeClr val="accent2">
            <a:hueOff val="849504"/>
            <a:satOff val="-6210"/>
            <a:lumOff val="-134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Relatively young</a:t>
          </a:r>
        </a:p>
      </dsp:txBody>
      <dsp:txXfrm>
        <a:off x="25759" y="2390503"/>
        <a:ext cx="6492898" cy="476152"/>
      </dsp:txXfrm>
    </dsp:sp>
    <dsp:sp modelId="{9F0534B0-F890-1E47-AED9-6CFAB941FE2C}">
      <dsp:nvSpPr>
        <dsp:cNvPr id="0" name=""/>
        <dsp:cNvSpPr/>
      </dsp:nvSpPr>
      <dsp:spPr>
        <a:xfrm>
          <a:off x="0" y="2955774"/>
          <a:ext cx="6544416" cy="527670"/>
        </a:xfrm>
        <a:prstGeom prst="roundRect">
          <a:avLst/>
        </a:prstGeom>
        <a:solidFill>
          <a:schemeClr val="accent2">
            <a:hueOff val="1061880"/>
            <a:satOff val="-7762"/>
            <a:lumOff val="-168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Study of humans</a:t>
          </a:r>
        </a:p>
      </dsp:txBody>
      <dsp:txXfrm>
        <a:off x="25759" y="2981533"/>
        <a:ext cx="6492898" cy="476152"/>
      </dsp:txXfrm>
    </dsp:sp>
    <dsp:sp modelId="{C19C043C-C4EB-424D-8AB2-E08EDF44B23C}">
      <dsp:nvSpPr>
        <dsp:cNvPr id="0" name=""/>
        <dsp:cNvSpPr/>
      </dsp:nvSpPr>
      <dsp:spPr>
        <a:xfrm>
          <a:off x="0" y="3546804"/>
          <a:ext cx="6544416" cy="527670"/>
        </a:xfrm>
        <a:prstGeom prst="roundRect">
          <a:avLst/>
        </a:prstGeom>
        <a:solidFill>
          <a:schemeClr val="accent2">
            <a:hueOff val="1274256"/>
            <a:satOff val="-9315"/>
            <a:lumOff val="-201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Human nature, culture, society</a:t>
          </a:r>
        </a:p>
      </dsp:txBody>
      <dsp:txXfrm>
        <a:off x="25759" y="3572563"/>
        <a:ext cx="6492898" cy="476152"/>
      </dsp:txXfrm>
    </dsp:sp>
    <dsp:sp modelId="{C9C870A4-7D89-C843-9214-6BBE011238E9}">
      <dsp:nvSpPr>
        <dsp:cNvPr id="0" name=""/>
        <dsp:cNvSpPr/>
      </dsp:nvSpPr>
      <dsp:spPr>
        <a:xfrm>
          <a:off x="0" y="4137834"/>
          <a:ext cx="6544416" cy="527670"/>
        </a:xfrm>
        <a:prstGeom prst="roundRect">
          <a:avLst/>
        </a:prstGeom>
        <a:solidFill>
          <a:schemeClr val="accent2">
            <a:hueOff val="1486632"/>
            <a:satOff val="-10867"/>
            <a:lumOff val="-235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Human sameness and difference</a:t>
          </a:r>
        </a:p>
      </dsp:txBody>
      <dsp:txXfrm>
        <a:off x="25759" y="4163593"/>
        <a:ext cx="6492898" cy="47615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8C90FBB-A17A-AB47-B3A8-688CA5398330}">
      <dsp:nvSpPr>
        <dsp:cNvPr id="0" name=""/>
        <dsp:cNvSpPr/>
      </dsp:nvSpPr>
      <dsp:spPr>
        <a:xfrm>
          <a:off x="781" y="713905"/>
          <a:ext cx="3047065" cy="182823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/>
            <a:t>Builds general knowledge about a topic</a:t>
          </a:r>
        </a:p>
      </dsp:txBody>
      <dsp:txXfrm>
        <a:off x="781" y="713905"/>
        <a:ext cx="3047065" cy="1828239"/>
      </dsp:txXfrm>
    </dsp:sp>
    <dsp:sp modelId="{23F49974-7625-CD4E-AB97-0F3693BF97B4}">
      <dsp:nvSpPr>
        <dsp:cNvPr id="0" name=""/>
        <dsp:cNvSpPr/>
      </dsp:nvSpPr>
      <dsp:spPr>
        <a:xfrm>
          <a:off x="3352553" y="713905"/>
          <a:ext cx="3047065" cy="182823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/>
            <a:t>Influences the questions we ask and the answers we propose</a:t>
          </a:r>
        </a:p>
      </dsp:txBody>
      <dsp:txXfrm>
        <a:off x="3352553" y="713905"/>
        <a:ext cx="3047065" cy="1828239"/>
      </dsp:txXfrm>
    </dsp:sp>
    <dsp:sp modelId="{0298D87A-ACEE-CF4F-9654-628B8A886A39}">
      <dsp:nvSpPr>
        <dsp:cNvPr id="0" name=""/>
        <dsp:cNvSpPr/>
      </dsp:nvSpPr>
      <dsp:spPr>
        <a:xfrm>
          <a:off x="1676667" y="2846851"/>
          <a:ext cx="3047065" cy="182823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/>
            <a:t>Helps to guard against “poverty porn” and “just-so stories”</a:t>
          </a:r>
        </a:p>
      </dsp:txBody>
      <dsp:txXfrm>
        <a:off x="1676667" y="2846851"/>
        <a:ext cx="3047065" cy="182823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DD9960-406F-4187-A0E6-BD19C684039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49326" y="919716"/>
            <a:ext cx="8504275" cy="3551275"/>
          </a:xfrm>
        </p:spPr>
        <p:txBody>
          <a:bodyPr anchor="b">
            <a:normAutofit/>
          </a:bodyPr>
          <a:lstStyle>
            <a:lvl1pPr algn="l">
              <a:lnSpc>
                <a:spcPct val="100000"/>
              </a:lnSpc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427E7FE-647D-4B2F-BA13-AB3ED4C5CF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49326" y="4795284"/>
            <a:ext cx="8504275" cy="1084522"/>
          </a:xfrm>
        </p:spPr>
        <p:txBody>
          <a:bodyPr>
            <a:normAutofit/>
          </a:bodyPr>
          <a:lstStyle>
            <a:lvl1pPr marL="0" indent="0" algn="l">
              <a:lnSpc>
                <a:spcPct val="120000"/>
              </a:lnSpc>
              <a:buNone/>
              <a:defRPr sz="1600" b="1" cap="all" spc="3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5EF785-E0A7-4496-A5BA-49B0156F262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964706" y="6433202"/>
            <a:ext cx="2426446" cy="367841"/>
          </a:xfrm>
        </p:spPr>
        <p:txBody>
          <a:bodyPr/>
          <a:lstStyle/>
          <a:p>
            <a:fld id="{32637B58-87C1-446D-BDA9-B06F4BCF7782}" type="datetimeFigureOut">
              <a:rPr lang="en-US" smtClean="0"/>
              <a:t>4/19/2022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42C627-38A1-4A14-8822-D8D33751CA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EBE346-5F34-48CD-8928-DA8567AEDD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91152" y="6433203"/>
            <a:ext cx="702781" cy="367842"/>
          </a:xfrm>
        </p:spPr>
        <p:txBody>
          <a:bodyPr/>
          <a:lstStyle/>
          <a:p>
            <a:fld id="{08AB70BE-1769-45B8-85A6-0C837432C7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8498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AB05F0-2B44-47BC-86B3-58E2C70806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FA5B5DA-7628-4AC1-8EAE-5010C2A9812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A4E7C3-7830-49F3-9F45-4B2F2B4CAC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37B58-87C1-446D-BDA9-B06F4BCF7782}" type="datetimeFigureOut">
              <a:rPr lang="en-US" smtClean="0"/>
              <a:t>4/19/2022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45E328-AD12-449C-BE6E-76DF005E86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0F374F-390D-49D8-A7C8-5BEFA35323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B70BE-1769-45B8-85A6-0C837432C7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80723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C50F530-2925-4F98-89EC-95C2EC4769D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1A79366-3281-483D-8731-0D01B2B24A3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5ED8B2-BE7F-4417-8A8A-A95C8BB708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37B58-87C1-446D-BDA9-B06F4BCF7782}" type="datetimeFigureOut">
              <a:rPr lang="en-US" smtClean="0"/>
              <a:t>4/19/2022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1A0D96-671F-4A85-89C6-946624CB1E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5BA434-2E32-4719-B45C-0490D68526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B70BE-1769-45B8-85A6-0C837432C7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87791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99839C-7D7A-49F1-8BFE-85C6C7D78B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5256" y="590668"/>
            <a:ext cx="9914859" cy="1329004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E748DC-EBB9-44C6-8566-38F87FF7FD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919673"/>
            <a:ext cx="9914860" cy="412331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342198-F50F-4C8A-9BD9-4CC3950F8FA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323285" y="6434524"/>
            <a:ext cx="2067867" cy="365125"/>
          </a:xfrm>
        </p:spPr>
        <p:txBody>
          <a:bodyPr/>
          <a:lstStyle>
            <a:lvl1pPr algn="r">
              <a:defRPr>
                <a:solidFill>
                  <a:schemeClr val="bg1"/>
                </a:solidFill>
              </a:defRPr>
            </a:lvl1pPr>
          </a:lstStyle>
          <a:p>
            <a:fld id="{32637B58-87C1-446D-BDA9-B06F4BCF7782}" type="datetimeFigureOut">
              <a:rPr lang="en-US" smtClean="0"/>
              <a:t>4/19/2022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A2F5AB-D8C6-4AE1-8FAE-CD0499CB6D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73736" y="6437376"/>
            <a:ext cx="3775914" cy="365125"/>
          </a:xfrm>
        </p:spPr>
        <p:txBody>
          <a:bodyPr/>
          <a:lstStyle>
            <a:lvl1pPr algn="l">
              <a:defRPr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5C58D8-B582-4DB3-A94D-0562401997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91152" y="6434524"/>
            <a:ext cx="693261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8AB70BE-1769-45B8-85A6-0C837432C7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20244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F8A94B-011C-4B13-8C12-E91BF7A400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1320800"/>
            <a:ext cx="9144000" cy="3095813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716D5F3-887C-4A8F-842A-0294A9FB08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23999" y="4589463"/>
            <a:ext cx="9144001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94588B-131A-42F3-B76C-62BD65E480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37B58-87C1-446D-BDA9-B06F4BCF7782}" type="datetimeFigureOut">
              <a:rPr lang="en-US" smtClean="0"/>
              <a:t>4/19/2022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11AB28-20BD-4CD8-9840-985C3EDBA1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53C85C-3801-46F0-A100-616F5F2F82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B70BE-1769-45B8-85A6-0C837432C7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94602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F5CB06-0454-4BF1-8011-F8B1A95954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920A70-D33B-4461-B74C-3F59ADB1614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408813" y="2163725"/>
            <a:ext cx="4610986" cy="401323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881BDF9-836E-431C-8EFA-417A9BEE9F4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57260" y="2163725"/>
            <a:ext cx="4853763" cy="40132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CBD9F59-B591-4E2F-899E-3CA78CE82D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37B58-87C1-446D-BDA9-B06F4BCF7782}" type="datetimeFigureOut">
              <a:rPr lang="en-US" smtClean="0"/>
              <a:t>4/19/2022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46CFD12-B3EC-432C-B264-8AB571CAAF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8F3CBBA-71B3-4857-80E7-525E89FD90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B70BE-1769-45B8-85A6-0C837432C7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58323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C51886-4F39-4E3E-948D-DBC73F267A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B2C7B2A-B6BE-46FD-9278-A5246BF7EE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>
            <a:normAutofit/>
          </a:bodyPr>
          <a:lstStyle>
            <a:lvl1pPr marL="0" indent="0">
              <a:buNone/>
              <a:defRPr sz="1800" b="1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AE85295-E4B5-4D75-954F-B07A2F4CAB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635623"/>
            <a:ext cx="5157787" cy="3554039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687ABF0-C78D-4589-8FA5-0D6238B4B08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>
            <a:normAutofit/>
          </a:bodyPr>
          <a:lstStyle>
            <a:lvl1pPr marL="0" indent="0">
              <a:buNone/>
              <a:defRPr sz="1800" b="1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C6A4064-2E0A-4FC3-837B-14EC0EF3A65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635623"/>
            <a:ext cx="5183188" cy="355404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8E3C169-8D29-4CC4-9581-748178F3C0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37B58-87C1-446D-BDA9-B06F4BCF7782}" type="datetimeFigureOut">
              <a:rPr lang="en-US" smtClean="0"/>
              <a:t>4/19/2022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14EC709-AAD9-475C-AC6A-943A8E872A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20C0E3E-587D-46EB-AAF5-011C137B03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B70BE-1769-45B8-85A6-0C837432C7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2509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A3E062-B7F5-4D30-B416-1BBB4A7D0F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1BDFF7A-EBD3-4FEB-8451-5D73550691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37B58-87C1-446D-BDA9-B06F4BCF7782}" type="datetimeFigureOut">
              <a:rPr lang="en-US" smtClean="0"/>
              <a:t>4/19/2022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8F54A2D-2C4B-4E1D-AC16-E3B1F1DDB5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C11F373-DB96-4AEA-8E3E-7EDEA213DE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B70BE-1769-45B8-85A6-0C837432C7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68751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A2485D4-41D3-4182-8DFE-2E0713EC0B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37B58-87C1-446D-BDA9-B06F4BCF7782}" type="datetimeFigureOut">
              <a:rPr lang="en-US" smtClean="0"/>
              <a:t>4/19/2022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9753C5C-8415-4BF0-810D-A4C22F695E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45EBFEA-4321-48C4-9CA1-43517540C6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B70BE-1769-45B8-85A6-0C837432C7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76450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E09F8C-8071-4BE5-AD6F-C98F481D17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4135B3-14BA-4A88-B6B3-88B77B1C63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77C3A4D-5B69-44B4-B17F-770E83F008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4F1C41D-2A59-4512-8034-6DB705787D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37B58-87C1-446D-BDA9-B06F4BCF7782}" type="datetimeFigureOut">
              <a:rPr lang="en-US" smtClean="0"/>
              <a:t>4/19/2022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D85C494-778C-4EE6-9402-242E1CDD9A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F5677B9-C338-4033-9AFE-B8B81C5D81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B70BE-1769-45B8-85A6-0C837432C7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16960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AB77DE-4C2E-476F-A419-57470FB66D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A9FD1A0-93AE-469A-ADDF-2453B64CAAF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C119C9C-EF97-4910-9419-6D7202609ED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7A87172-A64E-4C38-82ED-2A7050B0FB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37B58-87C1-446D-BDA9-B06F4BCF7782}" type="datetimeFigureOut">
              <a:rPr lang="en-US" smtClean="0"/>
              <a:t>4/19/2022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C0C3E24-28E2-4512-BEA0-DAEC5E8465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1F04F0D-DA84-434D-B136-BEE9FD80AB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B70BE-1769-45B8-85A6-0C837432C7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21555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Freeform: Shape 28">
            <a:extLst>
              <a:ext uri="{FF2B5EF4-FFF2-40B4-BE49-F238E27FC236}">
                <a16:creationId xmlns:a16="http://schemas.microsoft.com/office/drawing/2014/main" id="{7A08E557-10DB-421A-876E-1AE58F8E07C4}"/>
              </a:ext>
            </a:extLst>
          </p:cNvPr>
          <p:cNvSpPr/>
          <p:nvPr/>
        </p:nvSpPr>
        <p:spPr>
          <a:xfrm>
            <a:off x="8844703" y="3732560"/>
            <a:ext cx="3352193" cy="3125440"/>
          </a:xfrm>
          <a:custGeom>
            <a:avLst/>
            <a:gdLst>
              <a:gd name="connsiteX0" fmla="*/ 0 w 3352193"/>
              <a:gd name="connsiteY0" fmla="*/ 3125374 h 3125440"/>
              <a:gd name="connsiteX1" fmla="*/ 2579 w 3352193"/>
              <a:gd name="connsiteY1" fmla="*/ 3125440 h 3125440"/>
              <a:gd name="connsiteX2" fmla="*/ 0 w 3352193"/>
              <a:gd name="connsiteY2" fmla="*/ 3125440 h 3125440"/>
              <a:gd name="connsiteX3" fmla="*/ 3352193 w 3352193"/>
              <a:gd name="connsiteY3" fmla="*/ 0 h 3125440"/>
              <a:gd name="connsiteX4" fmla="*/ 3352193 w 3352193"/>
              <a:gd name="connsiteY4" fmla="*/ 3125440 h 3125440"/>
              <a:gd name="connsiteX5" fmla="*/ 2579 w 3352193"/>
              <a:gd name="connsiteY5" fmla="*/ 3125440 h 3125440"/>
              <a:gd name="connsiteX6" fmla="*/ 3348685 w 3352193"/>
              <a:gd name="connsiteY6" fmla="*/ 47035 h 31254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352193" h="3125440">
                <a:moveTo>
                  <a:pt x="0" y="3125374"/>
                </a:moveTo>
                <a:lnTo>
                  <a:pt x="2579" y="3125440"/>
                </a:lnTo>
                <a:lnTo>
                  <a:pt x="0" y="3125440"/>
                </a:lnTo>
                <a:close/>
                <a:moveTo>
                  <a:pt x="3352193" y="0"/>
                </a:moveTo>
                <a:lnTo>
                  <a:pt x="3352193" y="3125440"/>
                </a:lnTo>
                <a:lnTo>
                  <a:pt x="2579" y="3125440"/>
                </a:lnTo>
                <a:cubicBezTo>
                  <a:pt x="1744073" y="3125440"/>
                  <a:pt x="3176441" y="1776129"/>
                  <a:pt x="3348685" y="47035"/>
                </a:cubicBezTo>
                <a:close/>
              </a:path>
            </a:pathLst>
          </a:custGeom>
          <a:solidFill>
            <a:schemeClr val="accent2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2EBCA0-8609-4F35-8CA7-7AD35FDACD7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75613" y="6434560"/>
            <a:ext cx="34280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spc="50" baseline="0">
                <a:solidFill>
                  <a:schemeClr val="accent2"/>
                </a:solidFill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FDA9639-38D2-4CD4-A861-F6B4C6CB99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8775" y="590372"/>
            <a:ext cx="10202248" cy="13258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AF00B1-16C1-47B3-A7A0-B714683128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18825" y="1916262"/>
            <a:ext cx="10192198" cy="4133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CF9501-5B6B-4DAF-B59D-3C129ED805A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017000" y="6433202"/>
            <a:ext cx="2374150" cy="3678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spc="50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32637B58-87C1-446D-BDA9-B06F4BCF7782}" type="datetimeFigureOut">
              <a:rPr lang="en-US" smtClean="0"/>
              <a:pPr/>
              <a:t>4/19/2022</a:t>
            </a:fld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685DBD-B7AE-41D8-8CF1-B21CD58E1B4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91150" y="6433203"/>
            <a:ext cx="693263" cy="36784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FFFFF"/>
                </a:solidFill>
                <a:latin typeface="+mj-lt"/>
              </a:defRPr>
            </a:lvl1pPr>
          </a:lstStyle>
          <a:p>
            <a:fld id="{08AB70BE-1769-45B8-85A6-0C837432C7E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992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03" r:id="rId3"/>
    <p:sldLayoutId id="2147483704" r:id="rId4"/>
    <p:sldLayoutId id="2147483705" r:id="rId5"/>
    <p:sldLayoutId id="2147483711" r:id="rId6"/>
    <p:sldLayoutId id="2147483706" r:id="rId7"/>
    <p:sldLayoutId id="2147483707" r:id="rId8"/>
    <p:sldLayoutId id="2147483708" r:id="rId9"/>
    <p:sldLayoutId id="2147483710" r:id="rId10"/>
    <p:sldLayoutId id="214748370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accent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5"/>
        </a:buClr>
        <a:buFont typeface="Arial" panose="020B0604020202020204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5"/>
        </a:buClr>
        <a:buFont typeface="Arial" panose="020B0604020202020204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5"/>
        </a:buClr>
        <a:buFont typeface="Arial" panose="020B0604020202020204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5"/>
        </a:buClr>
        <a:buFont typeface="Arial" panose="020B0604020202020204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5"/>
        </a:buClr>
        <a:buFont typeface="Arial" panose="020B0604020202020204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nthropology-news.org/index.php/2019/04/08/upsetting-the-canon/" TargetMode="External"/><Relationship Id="rId2" Type="http://schemas.openxmlformats.org/officeDocument/2006/relationships/hyperlink" Target="https://culanth.org/fieldsights/citation-matters-an-updated-reading-list-for-a-progressive-environmental-anthropology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youtu.be/T0pYT0KzzQo" TargetMode="Externa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68C3D5A3-92BF-45E7-A326-86A6B96499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2AF12CA-64A6-46B0-976C-BBEB945A1F4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20713" b="-1"/>
          <a:stretch/>
        </p:blipFill>
        <p:spPr>
          <a:xfrm>
            <a:off x="4743450" y="10"/>
            <a:ext cx="7448550" cy="6857989"/>
          </a:xfrm>
          <a:prstGeom prst="rect">
            <a:avLst/>
          </a:prstGeom>
        </p:spPr>
      </p:pic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73AB61F4-6725-4877-AB5E-0AA409E6C2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2"/>
            <a:ext cx="7629526" cy="6858001"/>
          </a:xfrm>
          <a:custGeom>
            <a:avLst/>
            <a:gdLst>
              <a:gd name="connsiteX0" fmla="*/ 0 w 7629526"/>
              <a:gd name="connsiteY0" fmla="*/ 0 h 6858001"/>
              <a:gd name="connsiteX1" fmla="*/ 619126 w 7629526"/>
              <a:gd name="connsiteY1" fmla="*/ 0 h 6858001"/>
              <a:gd name="connsiteX2" fmla="*/ 941496 w 7629526"/>
              <a:gd name="connsiteY2" fmla="*/ 0 h 6858001"/>
              <a:gd name="connsiteX3" fmla="*/ 1481455 w 7629526"/>
              <a:gd name="connsiteY3" fmla="*/ 0 h 6858001"/>
              <a:gd name="connsiteX4" fmla="*/ 2219956 w 7629526"/>
              <a:gd name="connsiteY4" fmla="*/ 0 h 6858001"/>
              <a:gd name="connsiteX5" fmla="*/ 2362200 w 7629526"/>
              <a:gd name="connsiteY5" fmla="*/ 0 h 6858001"/>
              <a:gd name="connsiteX6" fmla="*/ 2620379 w 7629526"/>
              <a:gd name="connsiteY6" fmla="*/ 0 h 6858001"/>
              <a:gd name="connsiteX7" fmla="*/ 3743390 w 7629526"/>
              <a:gd name="connsiteY7" fmla="*/ 0 h 6858001"/>
              <a:gd name="connsiteX8" fmla="*/ 3813033 w 7629526"/>
              <a:gd name="connsiteY8" fmla="*/ 0 h 6858001"/>
              <a:gd name="connsiteX9" fmla="*/ 7629526 w 7629526"/>
              <a:gd name="connsiteY9" fmla="*/ 1 h 6858001"/>
              <a:gd name="connsiteX10" fmla="*/ 7559730 w 7629526"/>
              <a:gd name="connsiteY10" fmla="*/ 1 h 6858001"/>
              <a:gd name="connsiteX11" fmla="*/ 7559730 w 7629526"/>
              <a:gd name="connsiteY11" fmla="*/ 3526 h 6858001"/>
              <a:gd name="connsiteX12" fmla="*/ 7346056 w 7629526"/>
              <a:gd name="connsiteY12" fmla="*/ 14315 h 6858001"/>
              <a:gd name="connsiteX13" fmla="*/ 4857039 w 7629526"/>
              <a:gd name="connsiteY13" fmla="*/ 2772489 h 6858001"/>
              <a:gd name="connsiteX14" fmla="*/ 4858958 w 7629526"/>
              <a:gd name="connsiteY14" fmla="*/ 2848416 h 6858001"/>
              <a:gd name="connsiteX15" fmla="*/ 4857040 w 7629526"/>
              <a:gd name="connsiteY15" fmla="*/ 2848416 h 6858001"/>
              <a:gd name="connsiteX16" fmla="*/ 4857040 w 7629526"/>
              <a:gd name="connsiteY16" fmla="*/ 6858001 h 6858001"/>
              <a:gd name="connsiteX17" fmla="*/ 3095567 w 7629526"/>
              <a:gd name="connsiteY17" fmla="*/ 6858001 h 6858001"/>
              <a:gd name="connsiteX18" fmla="*/ 1481455 w 7629526"/>
              <a:gd name="connsiteY18" fmla="*/ 6858001 h 6858001"/>
              <a:gd name="connsiteX19" fmla="*/ 941496 w 7629526"/>
              <a:gd name="connsiteY19" fmla="*/ 6858001 h 6858001"/>
              <a:gd name="connsiteX20" fmla="*/ 941496 w 7629526"/>
              <a:gd name="connsiteY20" fmla="*/ 6858000 h 6858001"/>
              <a:gd name="connsiteX21" fmla="*/ 619126 w 7629526"/>
              <a:gd name="connsiteY21" fmla="*/ 6858000 h 6858001"/>
              <a:gd name="connsiteX22" fmla="*/ 0 w 7629526"/>
              <a:gd name="connsiteY22" fmla="*/ 6858000 h 685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7629526" h="6858001">
                <a:moveTo>
                  <a:pt x="0" y="0"/>
                </a:moveTo>
                <a:lnTo>
                  <a:pt x="619126" y="0"/>
                </a:lnTo>
                <a:lnTo>
                  <a:pt x="941496" y="0"/>
                </a:lnTo>
                <a:lnTo>
                  <a:pt x="1481455" y="0"/>
                </a:lnTo>
                <a:lnTo>
                  <a:pt x="2219956" y="0"/>
                </a:lnTo>
                <a:lnTo>
                  <a:pt x="2362200" y="0"/>
                </a:lnTo>
                <a:lnTo>
                  <a:pt x="2620379" y="0"/>
                </a:lnTo>
                <a:lnTo>
                  <a:pt x="3743390" y="0"/>
                </a:lnTo>
                <a:lnTo>
                  <a:pt x="3813033" y="0"/>
                </a:lnTo>
                <a:lnTo>
                  <a:pt x="7629526" y="1"/>
                </a:lnTo>
                <a:lnTo>
                  <a:pt x="7559730" y="1"/>
                </a:lnTo>
                <a:lnTo>
                  <a:pt x="7559730" y="3526"/>
                </a:lnTo>
                <a:lnTo>
                  <a:pt x="7346056" y="14315"/>
                </a:lnTo>
                <a:cubicBezTo>
                  <a:pt x="5948012" y="156294"/>
                  <a:pt x="4857039" y="1336986"/>
                  <a:pt x="4857039" y="2772489"/>
                </a:cubicBezTo>
                <a:cubicBezTo>
                  <a:pt x="4857679" y="2797798"/>
                  <a:pt x="4858318" y="2823107"/>
                  <a:pt x="4858958" y="2848416"/>
                </a:cubicBezTo>
                <a:lnTo>
                  <a:pt x="4857040" y="2848416"/>
                </a:lnTo>
                <a:lnTo>
                  <a:pt x="4857040" y="6858001"/>
                </a:lnTo>
                <a:lnTo>
                  <a:pt x="3095567" y="6858001"/>
                </a:lnTo>
                <a:lnTo>
                  <a:pt x="1481455" y="6858001"/>
                </a:lnTo>
                <a:lnTo>
                  <a:pt x="941496" y="6858001"/>
                </a:lnTo>
                <a:lnTo>
                  <a:pt x="941496" y="6858000"/>
                </a:lnTo>
                <a:lnTo>
                  <a:pt x="619126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8FDBD4F9-FE5F-4708-9D31-321F03A606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685801"/>
            <a:ext cx="12191999" cy="6172199"/>
          </a:xfrm>
          <a:custGeom>
            <a:avLst/>
            <a:gdLst>
              <a:gd name="connsiteX0" fmla="*/ 0 w 12191999"/>
              <a:gd name="connsiteY0" fmla="*/ 388716 h 6172199"/>
              <a:gd name="connsiteX1" fmla="*/ 3848509 w 12191999"/>
              <a:gd name="connsiteY1" fmla="*/ 4237225 h 6172199"/>
              <a:gd name="connsiteX2" fmla="*/ 3904658 w 12191999"/>
              <a:gd name="connsiteY2" fmla="*/ 4235805 h 6172199"/>
              <a:gd name="connsiteX3" fmla="*/ 3904658 w 12191999"/>
              <a:gd name="connsiteY3" fmla="*/ 4236304 h 6172199"/>
              <a:gd name="connsiteX4" fmla="*/ 12191999 w 12191999"/>
              <a:gd name="connsiteY4" fmla="*/ 4246836 h 6172199"/>
              <a:gd name="connsiteX5" fmla="*/ 12191999 w 12191999"/>
              <a:gd name="connsiteY5" fmla="*/ 6172199 h 6172199"/>
              <a:gd name="connsiteX6" fmla="*/ 0 w 12191999"/>
              <a:gd name="connsiteY6" fmla="*/ 6172199 h 6172199"/>
              <a:gd name="connsiteX7" fmla="*/ 0 w 12191999"/>
              <a:gd name="connsiteY7" fmla="*/ 5558957 h 6172199"/>
              <a:gd name="connsiteX8" fmla="*/ 0 w 12191999"/>
              <a:gd name="connsiteY8" fmla="*/ 4246836 h 6172199"/>
              <a:gd name="connsiteX9" fmla="*/ 0 w 12191999"/>
              <a:gd name="connsiteY9" fmla="*/ 0 h 6172199"/>
              <a:gd name="connsiteX10" fmla="*/ 2 w 12191999"/>
              <a:gd name="connsiteY10" fmla="*/ 0 h 6172199"/>
              <a:gd name="connsiteX11" fmla="*/ 2 w 12191999"/>
              <a:gd name="connsiteY11" fmla="*/ 283322 h 6172199"/>
              <a:gd name="connsiteX12" fmla="*/ 2666 w 12191999"/>
              <a:gd name="connsiteY12" fmla="*/ 283322 h 6172199"/>
              <a:gd name="connsiteX13" fmla="*/ 0 w 12191999"/>
              <a:gd name="connsiteY13" fmla="*/ 388716 h 61721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2191999" h="6172199">
                <a:moveTo>
                  <a:pt x="0" y="388716"/>
                </a:moveTo>
                <a:cubicBezTo>
                  <a:pt x="0" y="2514189"/>
                  <a:pt x="1723036" y="4237225"/>
                  <a:pt x="3848509" y="4237225"/>
                </a:cubicBezTo>
                <a:cubicBezTo>
                  <a:pt x="3867225" y="4236752"/>
                  <a:pt x="3885942" y="4236278"/>
                  <a:pt x="3904658" y="4235805"/>
                </a:cubicBezTo>
                <a:lnTo>
                  <a:pt x="3904658" y="4236304"/>
                </a:lnTo>
                <a:cubicBezTo>
                  <a:pt x="6667105" y="4239815"/>
                  <a:pt x="9429553" y="4243325"/>
                  <a:pt x="12191999" y="4246836"/>
                </a:cubicBezTo>
                <a:lnTo>
                  <a:pt x="12191999" y="6172199"/>
                </a:lnTo>
                <a:lnTo>
                  <a:pt x="0" y="6172199"/>
                </a:lnTo>
                <a:lnTo>
                  <a:pt x="0" y="5558957"/>
                </a:lnTo>
                <a:lnTo>
                  <a:pt x="0" y="4246836"/>
                </a:lnTo>
                <a:close/>
                <a:moveTo>
                  <a:pt x="0" y="0"/>
                </a:moveTo>
                <a:lnTo>
                  <a:pt x="2" y="0"/>
                </a:lnTo>
                <a:lnTo>
                  <a:pt x="2" y="283322"/>
                </a:lnTo>
                <a:lnTo>
                  <a:pt x="2666" y="283322"/>
                </a:lnTo>
                <a:lnTo>
                  <a:pt x="0" y="388716"/>
                </a:lnTo>
                <a:close/>
              </a:path>
            </a:pathLst>
          </a:custGeom>
          <a:solidFill>
            <a:schemeClr val="accent2">
              <a:lumMod val="7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06AA2AD-44AA-1C4F-83A7-4D9F0152E93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14400" y="685799"/>
            <a:ext cx="3467099" cy="3876171"/>
          </a:xfrm>
        </p:spPr>
        <p:txBody>
          <a:bodyPr anchor="t">
            <a:normAutofit/>
          </a:bodyPr>
          <a:lstStyle/>
          <a:p>
            <a:r>
              <a:rPr lang="en-US" sz="3100" dirty="0">
                <a:solidFill>
                  <a:srgbClr val="FFFFFF"/>
                </a:solidFill>
              </a:rPr>
              <a:t>What is anthropological theory?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26004DC-9DA9-8C43-B632-E60C151D1F1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14399" y="5257800"/>
            <a:ext cx="3467099" cy="904370"/>
          </a:xfrm>
        </p:spPr>
        <p:txBody>
          <a:bodyPr anchor="ctr">
            <a:normAutofit/>
          </a:bodyPr>
          <a:lstStyle/>
          <a:p>
            <a:r>
              <a:rPr lang="en-US" sz="1400" dirty="0">
                <a:solidFill>
                  <a:srgbClr val="FFFFFF"/>
                </a:solidFill>
              </a:rPr>
              <a:t>introduction</a:t>
            </a:r>
          </a:p>
        </p:txBody>
      </p:sp>
    </p:spTree>
    <p:extLst>
      <p:ext uri="{BB962C8B-B14F-4D97-AF65-F5344CB8AC3E}">
        <p14:creationId xmlns:p14="http://schemas.microsoft.com/office/powerpoint/2010/main" val="42306081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F09CA6CC-C9DF-440F-BE30-1167A921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6F82D7C3-4329-485C-9C81-FB5BA3FA96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48146" y="0"/>
            <a:ext cx="7643854" cy="6858000"/>
          </a:xfrm>
          <a:prstGeom prst="rect">
            <a:avLst/>
          </a:prstGeom>
          <a:solidFill>
            <a:schemeClr val="accent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AD087510-B655-1A45-85DE-02E213EB94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63479" y="596393"/>
            <a:ext cx="5618922" cy="1542507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FFFF"/>
                </a:solidFill>
              </a:rPr>
              <a:t>What is theory?</a:t>
            </a:r>
          </a:p>
        </p:txBody>
      </p:sp>
      <p:pic>
        <p:nvPicPr>
          <p:cNvPr id="7" name="Picture 6" descr="Blue arrows pointing at a red button">
            <a:extLst>
              <a:ext uri="{FF2B5EF4-FFF2-40B4-BE49-F238E27FC236}">
                <a16:creationId xmlns:a16="http://schemas.microsoft.com/office/drawing/2014/main" id="{D65D86F2-A8E2-4BBF-9AA3-FB00E0F0C10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8970" r="20596" b="-2"/>
          <a:stretch/>
        </p:blipFill>
        <p:spPr>
          <a:xfrm>
            <a:off x="20" y="5379"/>
            <a:ext cx="5181578" cy="6858000"/>
          </a:xfrm>
          <a:prstGeom prst="rect">
            <a:avLst/>
          </a:prstGeom>
        </p:spPr>
      </p:pic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157E5E99-B90C-E743-AEA8-3689237EDE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63478" y="2138901"/>
            <a:ext cx="5618922" cy="4033299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FFFF"/>
                </a:solidFill>
              </a:rPr>
              <a:t>A </a:t>
            </a:r>
            <a:r>
              <a:rPr lang="en-US" b="1" u="sng">
                <a:solidFill>
                  <a:srgbClr val="FFFFFF"/>
                </a:solidFill>
              </a:rPr>
              <a:t>plausible</a:t>
            </a:r>
            <a:r>
              <a:rPr lang="en-US">
                <a:solidFill>
                  <a:srgbClr val="FFFFFF"/>
                </a:solidFill>
              </a:rPr>
              <a:t> </a:t>
            </a:r>
            <a:r>
              <a:rPr lang="en-US" b="1" u="sng">
                <a:solidFill>
                  <a:srgbClr val="FFFFFF"/>
                </a:solidFill>
              </a:rPr>
              <a:t>general</a:t>
            </a:r>
            <a:r>
              <a:rPr lang="en-US">
                <a:solidFill>
                  <a:srgbClr val="FFFFFF"/>
                </a:solidFill>
              </a:rPr>
              <a:t> principle or set of principles offered to </a:t>
            </a:r>
            <a:r>
              <a:rPr lang="en-US" b="1" u="sng">
                <a:solidFill>
                  <a:srgbClr val="FFFFFF"/>
                </a:solidFill>
              </a:rPr>
              <a:t>explain</a:t>
            </a:r>
            <a:r>
              <a:rPr lang="en-US">
                <a:solidFill>
                  <a:srgbClr val="FFFFFF"/>
                </a:solidFill>
              </a:rPr>
              <a:t> a phenomenon</a:t>
            </a:r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B4A844BD-14AA-428F-A577-AF00BC3747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4005014" y="3249456"/>
            <a:ext cx="2353172" cy="4863918"/>
          </a:xfrm>
          <a:custGeom>
            <a:avLst/>
            <a:gdLst>
              <a:gd name="connsiteX0" fmla="*/ 2352312 w 2353172"/>
              <a:gd name="connsiteY0" fmla="*/ 0 h 4863918"/>
              <a:gd name="connsiteX1" fmla="*/ 2353172 w 2353172"/>
              <a:gd name="connsiteY1" fmla="*/ 0 h 4863918"/>
              <a:gd name="connsiteX2" fmla="*/ 2353172 w 2353172"/>
              <a:gd name="connsiteY2" fmla="*/ 4863918 h 4863918"/>
              <a:gd name="connsiteX3" fmla="*/ 2352312 w 2353172"/>
              <a:gd name="connsiteY3" fmla="*/ 4863918 h 4863918"/>
              <a:gd name="connsiteX4" fmla="*/ 2340504 w 2353172"/>
              <a:gd name="connsiteY4" fmla="*/ 4630072 h 4863918"/>
              <a:gd name="connsiteX5" fmla="*/ 134816 w 2353172"/>
              <a:gd name="connsiteY5" fmla="*/ 2438342 h 4863918"/>
              <a:gd name="connsiteX6" fmla="*/ 0 w 2353172"/>
              <a:gd name="connsiteY6" fmla="*/ 2431959 h 4863918"/>
              <a:gd name="connsiteX7" fmla="*/ 134816 w 2353172"/>
              <a:gd name="connsiteY7" fmla="*/ 2425576 h 4863918"/>
              <a:gd name="connsiteX8" fmla="*/ 2340504 w 2353172"/>
              <a:gd name="connsiteY8" fmla="*/ 233845 h 48639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353172" h="4863918">
                <a:moveTo>
                  <a:pt x="2352312" y="0"/>
                </a:moveTo>
                <a:lnTo>
                  <a:pt x="2353172" y="0"/>
                </a:lnTo>
                <a:lnTo>
                  <a:pt x="2353172" y="4863918"/>
                </a:lnTo>
                <a:lnTo>
                  <a:pt x="2352312" y="4863918"/>
                </a:lnTo>
                <a:lnTo>
                  <a:pt x="2340504" y="4630072"/>
                </a:lnTo>
                <a:cubicBezTo>
                  <a:pt x="2222700" y="3470082"/>
                  <a:pt x="1296917" y="2548952"/>
                  <a:pt x="134816" y="2438342"/>
                </a:cubicBezTo>
                <a:lnTo>
                  <a:pt x="0" y="2431959"/>
                </a:lnTo>
                <a:lnTo>
                  <a:pt x="134816" y="2425576"/>
                </a:lnTo>
                <a:cubicBezTo>
                  <a:pt x="1296917" y="2314966"/>
                  <a:pt x="2222700" y="1393835"/>
                  <a:pt x="2340504" y="233845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B5E57564-AF5B-45C2-9B42-165C77BE88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4005012" y="3249456"/>
            <a:ext cx="2353172" cy="4863918"/>
          </a:xfrm>
          <a:custGeom>
            <a:avLst/>
            <a:gdLst>
              <a:gd name="connsiteX0" fmla="*/ 2352312 w 2353172"/>
              <a:gd name="connsiteY0" fmla="*/ 0 h 4863918"/>
              <a:gd name="connsiteX1" fmla="*/ 2353172 w 2353172"/>
              <a:gd name="connsiteY1" fmla="*/ 0 h 4863918"/>
              <a:gd name="connsiteX2" fmla="*/ 2353172 w 2353172"/>
              <a:gd name="connsiteY2" fmla="*/ 4863918 h 4863918"/>
              <a:gd name="connsiteX3" fmla="*/ 2352312 w 2353172"/>
              <a:gd name="connsiteY3" fmla="*/ 4863918 h 4863918"/>
              <a:gd name="connsiteX4" fmla="*/ 2340504 w 2353172"/>
              <a:gd name="connsiteY4" fmla="*/ 4630072 h 4863918"/>
              <a:gd name="connsiteX5" fmla="*/ 134816 w 2353172"/>
              <a:gd name="connsiteY5" fmla="*/ 2438342 h 4863918"/>
              <a:gd name="connsiteX6" fmla="*/ 0 w 2353172"/>
              <a:gd name="connsiteY6" fmla="*/ 2431959 h 4863918"/>
              <a:gd name="connsiteX7" fmla="*/ 134816 w 2353172"/>
              <a:gd name="connsiteY7" fmla="*/ 2425576 h 4863918"/>
              <a:gd name="connsiteX8" fmla="*/ 2340504 w 2353172"/>
              <a:gd name="connsiteY8" fmla="*/ 233845 h 48639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353172" h="4863918">
                <a:moveTo>
                  <a:pt x="2352312" y="0"/>
                </a:moveTo>
                <a:lnTo>
                  <a:pt x="2353172" y="0"/>
                </a:lnTo>
                <a:lnTo>
                  <a:pt x="2353172" y="4863918"/>
                </a:lnTo>
                <a:lnTo>
                  <a:pt x="2352312" y="4863918"/>
                </a:lnTo>
                <a:lnTo>
                  <a:pt x="2340504" y="4630072"/>
                </a:lnTo>
                <a:cubicBezTo>
                  <a:pt x="2222700" y="3470082"/>
                  <a:pt x="1296917" y="2548952"/>
                  <a:pt x="134816" y="2438342"/>
                </a:cubicBezTo>
                <a:lnTo>
                  <a:pt x="0" y="2431959"/>
                </a:lnTo>
                <a:lnTo>
                  <a:pt x="134816" y="2425576"/>
                </a:lnTo>
                <a:cubicBezTo>
                  <a:pt x="1296917" y="2314966"/>
                  <a:pt x="2222700" y="1393835"/>
                  <a:pt x="2340504" y="233845"/>
                </a:cubicBezTo>
                <a:close/>
              </a:path>
            </a:pathLst>
          </a:custGeom>
          <a:solidFill>
            <a:schemeClr val="accent2">
              <a:lumMod val="7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04926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4134" y="186634"/>
            <a:ext cx="7315200" cy="1154097"/>
          </a:xfrm>
        </p:spPr>
        <p:txBody>
          <a:bodyPr/>
          <a:lstStyle/>
          <a:p>
            <a:pPr algn="ctr"/>
            <a:r>
              <a:rPr lang="en-US" dirty="0"/>
              <a:t>The Research Triangle</a:t>
            </a:r>
          </a:p>
        </p:txBody>
      </p:sp>
      <p:sp>
        <p:nvSpPr>
          <p:cNvPr id="4" name="Isosceles Triangle 3"/>
          <p:cNvSpPr/>
          <p:nvPr/>
        </p:nvSpPr>
        <p:spPr>
          <a:xfrm flipH="1" flipV="1">
            <a:off x="3357409" y="1467060"/>
            <a:ext cx="5858715" cy="4721356"/>
          </a:xfrm>
          <a:prstGeom prst="triangl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4535297" y="1843480"/>
            <a:ext cx="3420998" cy="341632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en-US" b="1" dirty="0">
                <a:ln w="50800"/>
                <a:solidFill>
                  <a:schemeClr val="bg1"/>
                </a:solidFill>
              </a:rPr>
              <a:t>THEORY</a:t>
            </a:r>
          </a:p>
          <a:p>
            <a:pPr algn="ctr"/>
            <a:endParaRPr lang="en-US" b="1" dirty="0">
              <a:ln w="50800"/>
              <a:solidFill>
                <a:schemeClr val="bg1">
                  <a:shade val="50000"/>
                </a:schemeClr>
              </a:solidFill>
            </a:endParaRPr>
          </a:p>
          <a:p>
            <a:pPr algn="ctr"/>
            <a:endParaRPr lang="en-US" b="1" dirty="0">
              <a:ln w="50800"/>
              <a:solidFill>
                <a:schemeClr val="bg1">
                  <a:shade val="50000"/>
                </a:schemeClr>
              </a:solidFill>
            </a:endParaRPr>
          </a:p>
          <a:p>
            <a:pPr algn="ctr"/>
            <a:endParaRPr lang="en-US" b="1" dirty="0">
              <a:ln w="50800"/>
              <a:solidFill>
                <a:schemeClr val="bg1">
                  <a:shade val="50000"/>
                </a:schemeClr>
              </a:solidFill>
            </a:endParaRPr>
          </a:p>
          <a:p>
            <a:pPr algn="ctr"/>
            <a:endParaRPr lang="en-US" b="1" dirty="0">
              <a:ln w="50800"/>
              <a:solidFill>
                <a:schemeClr val="bg1">
                  <a:shade val="50000"/>
                </a:schemeClr>
              </a:solidFill>
            </a:endParaRPr>
          </a:p>
          <a:p>
            <a:pPr algn="ctr"/>
            <a:r>
              <a:rPr lang="en-US" b="1" dirty="0">
                <a:ln w="50800"/>
                <a:solidFill>
                  <a:schemeClr val="bg1"/>
                </a:solidFill>
              </a:rPr>
              <a:t>RESEARCH DESIGN</a:t>
            </a:r>
          </a:p>
          <a:p>
            <a:pPr algn="ctr"/>
            <a:endParaRPr lang="en-US" b="1" dirty="0">
              <a:ln w="50800"/>
              <a:solidFill>
                <a:schemeClr val="bg1">
                  <a:shade val="50000"/>
                </a:schemeClr>
              </a:solidFill>
            </a:endParaRPr>
          </a:p>
          <a:p>
            <a:pPr algn="ctr"/>
            <a:endParaRPr lang="en-US" b="1" dirty="0">
              <a:ln w="50800"/>
              <a:solidFill>
                <a:schemeClr val="bg1">
                  <a:shade val="50000"/>
                </a:schemeClr>
              </a:solidFill>
            </a:endParaRPr>
          </a:p>
          <a:p>
            <a:pPr algn="ctr"/>
            <a:endParaRPr lang="en-US" b="1" dirty="0">
              <a:ln w="50800"/>
              <a:solidFill>
                <a:schemeClr val="bg1">
                  <a:shade val="50000"/>
                </a:schemeClr>
              </a:solidFill>
            </a:endParaRPr>
          </a:p>
          <a:p>
            <a:pPr algn="ctr"/>
            <a:endParaRPr lang="en-US" b="1" dirty="0">
              <a:ln w="50800"/>
              <a:solidFill>
                <a:schemeClr val="bg1">
                  <a:shade val="50000"/>
                </a:schemeClr>
              </a:solidFill>
            </a:endParaRPr>
          </a:p>
          <a:p>
            <a:pPr algn="ctr"/>
            <a:endParaRPr lang="en-US" b="1" dirty="0">
              <a:ln w="50800"/>
              <a:solidFill>
                <a:schemeClr val="bg1">
                  <a:shade val="50000"/>
                </a:schemeClr>
              </a:solidFill>
            </a:endParaRPr>
          </a:p>
          <a:p>
            <a:pPr algn="ctr"/>
            <a:r>
              <a:rPr lang="en-US" b="1" dirty="0">
                <a:ln w="50800"/>
                <a:solidFill>
                  <a:schemeClr val="bg1"/>
                </a:solidFill>
              </a:rPr>
              <a:t>METHODS</a:t>
            </a:r>
          </a:p>
        </p:txBody>
      </p:sp>
      <p:sp>
        <p:nvSpPr>
          <p:cNvPr id="7" name="Rectangle 6"/>
          <p:cNvSpPr/>
          <p:nvPr/>
        </p:nvSpPr>
        <p:spPr>
          <a:xfrm rot="3514101">
            <a:off x="2682681" y="3654315"/>
            <a:ext cx="334418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INDUCTIVE</a:t>
            </a:r>
          </a:p>
        </p:txBody>
      </p:sp>
      <p:sp>
        <p:nvSpPr>
          <p:cNvPr id="8" name="Rectangle 7"/>
          <p:cNvSpPr/>
          <p:nvPr/>
        </p:nvSpPr>
        <p:spPr>
          <a:xfrm rot="18141743">
            <a:off x="6184014" y="3806711"/>
            <a:ext cx="354456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DEDUCTIVE</a:t>
            </a:r>
          </a:p>
        </p:txBody>
      </p:sp>
      <p:sp>
        <p:nvSpPr>
          <p:cNvPr id="9" name="Right Arrow 8"/>
          <p:cNvSpPr/>
          <p:nvPr/>
        </p:nvSpPr>
        <p:spPr>
          <a:xfrm rot="14295233">
            <a:off x="2538138" y="4280962"/>
            <a:ext cx="2792651" cy="233941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Arrow 9"/>
          <p:cNvSpPr/>
          <p:nvPr/>
        </p:nvSpPr>
        <p:spPr>
          <a:xfrm rot="7254358">
            <a:off x="7078850" y="4262159"/>
            <a:ext cx="2792651" cy="233941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50192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C4DD10E6-914E-4F17-ABD5-8F016C23EE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F9023182-6D3E-438B-8E1A-DBF47C70D7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7351628" cy="6858000"/>
          </a:xfrm>
          <a:custGeom>
            <a:avLst/>
            <a:gdLst>
              <a:gd name="connsiteX0" fmla="*/ 0 w 7351628"/>
              <a:gd name="connsiteY0" fmla="*/ 0 h 6858000"/>
              <a:gd name="connsiteX1" fmla="*/ 1482273 w 7351628"/>
              <a:gd name="connsiteY1" fmla="*/ 0 h 6858000"/>
              <a:gd name="connsiteX2" fmla="*/ 2438400 w 7351628"/>
              <a:gd name="connsiteY2" fmla="*/ 0 h 6858000"/>
              <a:gd name="connsiteX3" fmla="*/ 7351628 w 7351628"/>
              <a:gd name="connsiteY3" fmla="*/ 0 h 6858000"/>
              <a:gd name="connsiteX4" fmla="*/ 3920673 w 7351628"/>
              <a:gd name="connsiteY4" fmla="*/ 3430955 h 6858000"/>
              <a:gd name="connsiteX5" fmla="*/ 7175072 w 7351628"/>
              <a:gd name="connsiteY5" fmla="*/ 6857446 h 6858000"/>
              <a:gd name="connsiteX6" fmla="*/ 7196984 w 7351628"/>
              <a:gd name="connsiteY6" fmla="*/ 6858000 h 6858000"/>
              <a:gd name="connsiteX7" fmla="*/ 2438400 w 7351628"/>
              <a:gd name="connsiteY7" fmla="*/ 6858000 h 6858000"/>
              <a:gd name="connsiteX8" fmla="*/ 1482273 w 7351628"/>
              <a:gd name="connsiteY8" fmla="*/ 6858000 h 6858000"/>
              <a:gd name="connsiteX9" fmla="*/ 0 w 7351628"/>
              <a:gd name="connsiteY9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7351628" h="6858000">
                <a:moveTo>
                  <a:pt x="0" y="0"/>
                </a:moveTo>
                <a:lnTo>
                  <a:pt x="1482273" y="0"/>
                </a:lnTo>
                <a:lnTo>
                  <a:pt x="2438400" y="0"/>
                </a:lnTo>
                <a:lnTo>
                  <a:pt x="7351628" y="0"/>
                </a:lnTo>
                <a:cubicBezTo>
                  <a:pt x="5456764" y="0"/>
                  <a:pt x="3920673" y="1536091"/>
                  <a:pt x="3920673" y="3430955"/>
                </a:cubicBezTo>
                <a:cubicBezTo>
                  <a:pt x="3920673" y="5266604"/>
                  <a:pt x="5362258" y="6765554"/>
                  <a:pt x="7175072" y="6857446"/>
                </a:cubicBezTo>
                <a:lnTo>
                  <a:pt x="7196984" y="6858000"/>
                </a:lnTo>
                <a:lnTo>
                  <a:pt x="2438400" y="6858000"/>
                </a:lnTo>
                <a:lnTo>
                  <a:pt x="1482273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66989A7B-378A-4C5A-83D3-92770B761B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456350" y="0"/>
            <a:ext cx="7351628" cy="6858000"/>
          </a:xfrm>
          <a:custGeom>
            <a:avLst/>
            <a:gdLst>
              <a:gd name="connsiteX0" fmla="*/ 0 w 7351628"/>
              <a:gd name="connsiteY0" fmla="*/ 0 h 6858000"/>
              <a:gd name="connsiteX1" fmla="*/ 1482273 w 7351628"/>
              <a:gd name="connsiteY1" fmla="*/ 0 h 6858000"/>
              <a:gd name="connsiteX2" fmla="*/ 2438400 w 7351628"/>
              <a:gd name="connsiteY2" fmla="*/ 0 h 6858000"/>
              <a:gd name="connsiteX3" fmla="*/ 7351628 w 7351628"/>
              <a:gd name="connsiteY3" fmla="*/ 0 h 6858000"/>
              <a:gd name="connsiteX4" fmla="*/ 3920673 w 7351628"/>
              <a:gd name="connsiteY4" fmla="*/ 3430955 h 6858000"/>
              <a:gd name="connsiteX5" fmla="*/ 7175072 w 7351628"/>
              <a:gd name="connsiteY5" fmla="*/ 6857446 h 6858000"/>
              <a:gd name="connsiteX6" fmla="*/ 7196984 w 7351628"/>
              <a:gd name="connsiteY6" fmla="*/ 6858000 h 6858000"/>
              <a:gd name="connsiteX7" fmla="*/ 2438400 w 7351628"/>
              <a:gd name="connsiteY7" fmla="*/ 6858000 h 6858000"/>
              <a:gd name="connsiteX8" fmla="*/ 1482273 w 7351628"/>
              <a:gd name="connsiteY8" fmla="*/ 6858000 h 6858000"/>
              <a:gd name="connsiteX9" fmla="*/ 0 w 7351628"/>
              <a:gd name="connsiteY9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7351628" h="6858000">
                <a:moveTo>
                  <a:pt x="0" y="0"/>
                </a:moveTo>
                <a:lnTo>
                  <a:pt x="1482273" y="0"/>
                </a:lnTo>
                <a:lnTo>
                  <a:pt x="2438400" y="0"/>
                </a:lnTo>
                <a:lnTo>
                  <a:pt x="7351628" y="0"/>
                </a:lnTo>
                <a:cubicBezTo>
                  <a:pt x="5456764" y="0"/>
                  <a:pt x="3920673" y="1536091"/>
                  <a:pt x="3920673" y="3430955"/>
                </a:cubicBezTo>
                <a:cubicBezTo>
                  <a:pt x="3920673" y="5266604"/>
                  <a:pt x="5362258" y="6765554"/>
                  <a:pt x="7175072" y="6857446"/>
                </a:cubicBezTo>
                <a:lnTo>
                  <a:pt x="7196984" y="6858000"/>
                </a:lnTo>
                <a:lnTo>
                  <a:pt x="2438400" y="6858000"/>
                </a:lnTo>
                <a:lnTo>
                  <a:pt x="1482273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>
              <a:lumMod val="7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5CE49EB-06EC-844E-9769-F315046AF7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1" y="685800"/>
            <a:ext cx="2984390" cy="5486400"/>
          </a:xfrm>
        </p:spPr>
        <p:txBody>
          <a:bodyPr anchor="ctr">
            <a:normAutofit/>
          </a:bodyPr>
          <a:lstStyle/>
          <a:p>
            <a:r>
              <a:rPr lang="en-US">
                <a:solidFill>
                  <a:srgbClr val="FFFFFF"/>
                </a:solidFill>
              </a:rPr>
              <a:t>Why theorize?</a:t>
            </a:r>
          </a:p>
        </p:txBody>
      </p:sp>
      <p:sp useBgFill="1">
        <p:nvSpPr>
          <p:cNvPr id="15" name="Freeform: Shape 14">
            <a:extLst>
              <a:ext uri="{FF2B5EF4-FFF2-40B4-BE49-F238E27FC236}">
                <a16:creationId xmlns:a16="http://schemas.microsoft.com/office/drawing/2014/main" id="{D493E550-6182-46EC-9D62-577FCFBA60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3898035" y="-3910"/>
            <a:ext cx="5963231" cy="6861910"/>
          </a:xfrm>
          <a:custGeom>
            <a:avLst/>
            <a:gdLst>
              <a:gd name="connsiteX0" fmla="*/ 2532276 w 5963231"/>
              <a:gd name="connsiteY0" fmla="*/ 6861910 h 6861910"/>
              <a:gd name="connsiteX1" fmla="*/ 2377645 w 5963231"/>
              <a:gd name="connsiteY1" fmla="*/ 6858000 h 6861910"/>
              <a:gd name="connsiteX2" fmla="*/ 0 w 5963231"/>
              <a:gd name="connsiteY2" fmla="*/ 6858000 h 6861910"/>
              <a:gd name="connsiteX3" fmla="*/ 0 w 5963231"/>
              <a:gd name="connsiteY3" fmla="*/ 0 h 6861910"/>
              <a:gd name="connsiteX4" fmla="*/ 2532276 w 5963231"/>
              <a:gd name="connsiteY4" fmla="*/ 0 h 6861910"/>
              <a:gd name="connsiteX5" fmla="*/ 2547568 w 5963231"/>
              <a:gd name="connsiteY5" fmla="*/ 0 h 6861910"/>
              <a:gd name="connsiteX6" fmla="*/ 2547568 w 5963231"/>
              <a:gd name="connsiteY6" fmla="*/ 387 h 6861910"/>
              <a:gd name="connsiteX7" fmla="*/ 2708832 w 5963231"/>
              <a:gd name="connsiteY7" fmla="*/ 4464 h 6861910"/>
              <a:gd name="connsiteX8" fmla="*/ 5963231 w 5963231"/>
              <a:gd name="connsiteY8" fmla="*/ 3430955 h 6861910"/>
              <a:gd name="connsiteX9" fmla="*/ 2532276 w 5963231"/>
              <a:gd name="connsiteY9" fmla="*/ 6861910 h 6861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5963231" h="6861910">
                <a:moveTo>
                  <a:pt x="2532276" y="6861910"/>
                </a:moveTo>
                <a:lnTo>
                  <a:pt x="2377645" y="6858000"/>
                </a:lnTo>
                <a:lnTo>
                  <a:pt x="0" y="6858000"/>
                </a:lnTo>
                <a:lnTo>
                  <a:pt x="0" y="0"/>
                </a:lnTo>
                <a:lnTo>
                  <a:pt x="2532276" y="0"/>
                </a:lnTo>
                <a:lnTo>
                  <a:pt x="2547568" y="0"/>
                </a:lnTo>
                <a:lnTo>
                  <a:pt x="2547568" y="387"/>
                </a:lnTo>
                <a:lnTo>
                  <a:pt x="2708832" y="4464"/>
                </a:lnTo>
                <a:cubicBezTo>
                  <a:pt x="4521646" y="96356"/>
                  <a:pt x="5963231" y="1595306"/>
                  <a:pt x="5963231" y="3430955"/>
                </a:cubicBezTo>
                <a:cubicBezTo>
                  <a:pt x="5963231" y="5325819"/>
                  <a:pt x="4427140" y="6861910"/>
                  <a:pt x="2532276" y="6861910"/>
                </a:cubicBezTo>
                <a:close/>
              </a:path>
            </a:pathLst>
          </a:custGeom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18CDB935-2437-4593-B8DD-371EDE6E5B4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42951310"/>
              </p:ext>
            </p:extLst>
          </p:nvPr>
        </p:nvGraphicFramePr>
        <p:xfrm>
          <a:off x="5181998" y="685800"/>
          <a:ext cx="6400401" cy="538899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0979219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F09CA6CC-C9DF-440F-BE30-1167A921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6F82D7C3-4329-485C-9C81-FB5BA3FA96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48146" y="0"/>
            <a:ext cx="7643854" cy="6858000"/>
          </a:xfrm>
          <a:prstGeom prst="rect">
            <a:avLst/>
          </a:prstGeom>
          <a:solidFill>
            <a:schemeClr val="accent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63479" y="596393"/>
            <a:ext cx="5618922" cy="1542507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FFFF"/>
                </a:solidFill>
              </a:rPr>
              <a:t>Assessing theory</a:t>
            </a:r>
          </a:p>
        </p:txBody>
      </p:sp>
      <p:pic>
        <p:nvPicPr>
          <p:cNvPr id="5" name="Picture 4" descr="Pen placed on top of a signature line">
            <a:extLst>
              <a:ext uri="{FF2B5EF4-FFF2-40B4-BE49-F238E27FC236}">
                <a16:creationId xmlns:a16="http://schemas.microsoft.com/office/drawing/2014/main" id="{DCAE0979-AA9D-47D0-BE50-096C85A1186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9568" r="-2" b="-2"/>
          <a:stretch/>
        </p:blipFill>
        <p:spPr>
          <a:xfrm>
            <a:off x="20" y="5379"/>
            <a:ext cx="5181578" cy="6858000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63478" y="2138901"/>
            <a:ext cx="5618922" cy="4033299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FFFFFF"/>
                </a:solidFill>
              </a:rPr>
              <a:t>Is it an explanation? </a:t>
            </a:r>
          </a:p>
          <a:p>
            <a:r>
              <a:rPr lang="en-US" dirty="0">
                <a:solidFill>
                  <a:srgbClr val="FFFFFF"/>
                </a:solidFill>
              </a:rPr>
              <a:t>Does it make things clearer?</a:t>
            </a:r>
          </a:p>
          <a:p>
            <a:r>
              <a:rPr lang="en-US" dirty="0">
                <a:solidFill>
                  <a:srgbClr val="FFFFFF"/>
                </a:solidFill>
              </a:rPr>
              <a:t>Does it advance our understanding?</a:t>
            </a:r>
          </a:p>
          <a:p>
            <a:r>
              <a:rPr lang="en-US" dirty="0">
                <a:solidFill>
                  <a:srgbClr val="FFFFFF"/>
                </a:solidFill>
              </a:rPr>
              <a:t>Are there other explanations?</a:t>
            </a:r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B4A844BD-14AA-428F-A577-AF00BC3747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4005014" y="3249456"/>
            <a:ext cx="2353172" cy="4863918"/>
          </a:xfrm>
          <a:custGeom>
            <a:avLst/>
            <a:gdLst>
              <a:gd name="connsiteX0" fmla="*/ 2352312 w 2353172"/>
              <a:gd name="connsiteY0" fmla="*/ 0 h 4863918"/>
              <a:gd name="connsiteX1" fmla="*/ 2353172 w 2353172"/>
              <a:gd name="connsiteY1" fmla="*/ 0 h 4863918"/>
              <a:gd name="connsiteX2" fmla="*/ 2353172 w 2353172"/>
              <a:gd name="connsiteY2" fmla="*/ 4863918 h 4863918"/>
              <a:gd name="connsiteX3" fmla="*/ 2352312 w 2353172"/>
              <a:gd name="connsiteY3" fmla="*/ 4863918 h 4863918"/>
              <a:gd name="connsiteX4" fmla="*/ 2340504 w 2353172"/>
              <a:gd name="connsiteY4" fmla="*/ 4630072 h 4863918"/>
              <a:gd name="connsiteX5" fmla="*/ 134816 w 2353172"/>
              <a:gd name="connsiteY5" fmla="*/ 2438342 h 4863918"/>
              <a:gd name="connsiteX6" fmla="*/ 0 w 2353172"/>
              <a:gd name="connsiteY6" fmla="*/ 2431959 h 4863918"/>
              <a:gd name="connsiteX7" fmla="*/ 134816 w 2353172"/>
              <a:gd name="connsiteY7" fmla="*/ 2425576 h 4863918"/>
              <a:gd name="connsiteX8" fmla="*/ 2340504 w 2353172"/>
              <a:gd name="connsiteY8" fmla="*/ 233845 h 48639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353172" h="4863918">
                <a:moveTo>
                  <a:pt x="2352312" y="0"/>
                </a:moveTo>
                <a:lnTo>
                  <a:pt x="2353172" y="0"/>
                </a:lnTo>
                <a:lnTo>
                  <a:pt x="2353172" y="4863918"/>
                </a:lnTo>
                <a:lnTo>
                  <a:pt x="2352312" y="4863918"/>
                </a:lnTo>
                <a:lnTo>
                  <a:pt x="2340504" y="4630072"/>
                </a:lnTo>
                <a:cubicBezTo>
                  <a:pt x="2222700" y="3470082"/>
                  <a:pt x="1296917" y="2548952"/>
                  <a:pt x="134816" y="2438342"/>
                </a:cubicBezTo>
                <a:lnTo>
                  <a:pt x="0" y="2431959"/>
                </a:lnTo>
                <a:lnTo>
                  <a:pt x="134816" y="2425576"/>
                </a:lnTo>
                <a:cubicBezTo>
                  <a:pt x="1296917" y="2314966"/>
                  <a:pt x="2222700" y="1393835"/>
                  <a:pt x="2340504" y="233845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B5E57564-AF5B-45C2-9B42-165C77BE88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4005012" y="3249456"/>
            <a:ext cx="2353172" cy="4863918"/>
          </a:xfrm>
          <a:custGeom>
            <a:avLst/>
            <a:gdLst>
              <a:gd name="connsiteX0" fmla="*/ 2352312 w 2353172"/>
              <a:gd name="connsiteY0" fmla="*/ 0 h 4863918"/>
              <a:gd name="connsiteX1" fmla="*/ 2353172 w 2353172"/>
              <a:gd name="connsiteY1" fmla="*/ 0 h 4863918"/>
              <a:gd name="connsiteX2" fmla="*/ 2353172 w 2353172"/>
              <a:gd name="connsiteY2" fmla="*/ 4863918 h 4863918"/>
              <a:gd name="connsiteX3" fmla="*/ 2352312 w 2353172"/>
              <a:gd name="connsiteY3" fmla="*/ 4863918 h 4863918"/>
              <a:gd name="connsiteX4" fmla="*/ 2340504 w 2353172"/>
              <a:gd name="connsiteY4" fmla="*/ 4630072 h 4863918"/>
              <a:gd name="connsiteX5" fmla="*/ 134816 w 2353172"/>
              <a:gd name="connsiteY5" fmla="*/ 2438342 h 4863918"/>
              <a:gd name="connsiteX6" fmla="*/ 0 w 2353172"/>
              <a:gd name="connsiteY6" fmla="*/ 2431959 h 4863918"/>
              <a:gd name="connsiteX7" fmla="*/ 134816 w 2353172"/>
              <a:gd name="connsiteY7" fmla="*/ 2425576 h 4863918"/>
              <a:gd name="connsiteX8" fmla="*/ 2340504 w 2353172"/>
              <a:gd name="connsiteY8" fmla="*/ 233845 h 48639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353172" h="4863918">
                <a:moveTo>
                  <a:pt x="2352312" y="0"/>
                </a:moveTo>
                <a:lnTo>
                  <a:pt x="2353172" y="0"/>
                </a:lnTo>
                <a:lnTo>
                  <a:pt x="2353172" y="4863918"/>
                </a:lnTo>
                <a:lnTo>
                  <a:pt x="2352312" y="4863918"/>
                </a:lnTo>
                <a:lnTo>
                  <a:pt x="2340504" y="4630072"/>
                </a:lnTo>
                <a:cubicBezTo>
                  <a:pt x="2222700" y="3470082"/>
                  <a:pt x="1296917" y="2548952"/>
                  <a:pt x="134816" y="2438342"/>
                </a:cubicBezTo>
                <a:lnTo>
                  <a:pt x="0" y="2431959"/>
                </a:lnTo>
                <a:lnTo>
                  <a:pt x="134816" y="2425576"/>
                </a:lnTo>
                <a:cubicBezTo>
                  <a:pt x="1296917" y="2314966"/>
                  <a:pt x="2222700" y="1393835"/>
                  <a:pt x="2340504" y="233845"/>
                </a:cubicBezTo>
                <a:close/>
              </a:path>
            </a:pathLst>
          </a:custGeom>
          <a:solidFill>
            <a:schemeClr val="accent2">
              <a:lumMod val="7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16798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CB63154B-778D-4A97-B328-36341A5215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6852807-850F-4AFA-B3C1-C7E2F18062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6914"/>
            <a:ext cx="12192000" cy="686709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54FE1A07-A5FC-4947-88B8-D7BBEEDDD8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0287" y="0"/>
            <a:ext cx="3923248" cy="6853236"/>
          </a:xfrm>
          <a:prstGeom prst="rect">
            <a:avLst/>
          </a:prstGeom>
          <a:solidFill>
            <a:schemeClr val="accent2">
              <a:lumMod val="7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0475B8A0-61D9-46E9-8787-46CEB7D0A1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8182" y="-6914"/>
            <a:ext cx="3354778" cy="3467100"/>
          </a:xfrm>
          <a:custGeom>
            <a:avLst/>
            <a:gdLst>
              <a:gd name="connsiteX0" fmla="*/ 0 w 2353172"/>
              <a:gd name="connsiteY0" fmla="*/ 0 h 2431959"/>
              <a:gd name="connsiteX1" fmla="*/ 2353172 w 2353172"/>
              <a:gd name="connsiteY1" fmla="*/ 0 h 2431959"/>
              <a:gd name="connsiteX2" fmla="*/ 2353172 w 2353172"/>
              <a:gd name="connsiteY2" fmla="*/ 2431959 h 2431959"/>
              <a:gd name="connsiteX3" fmla="*/ 2352312 w 2353172"/>
              <a:gd name="connsiteY3" fmla="*/ 2431959 h 2431959"/>
              <a:gd name="connsiteX4" fmla="*/ 2340504 w 2353172"/>
              <a:gd name="connsiteY4" fmla="*/ 2198113 h 2431959"/>
              <a:gd name="connsiteX5" fmla="*/ 134816 w 2353172"/>
              <a:gd name="connsiteY5" fmla="*/ 6383 h 24319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353172" h="2431959">
                <a:moveTo>
                  <a:pt x="0" y="0"/>
                </a:moveTo>
                <a:lnTo>
                  <a:pt x="2353172" y="0"/>
                </a:lnTo>
                <a:lnTo>
                  <a:pt x="2353172" y="2431959"/>
                </a:lnTo>
                <a:lnTo>
                  <a:pt x="2352312" y="2431959"/>
                </a:lnTo>
                <a:lnTo>
                  <a:pt x="2340504" y="2198113"/>
                </a:lnTo>
                <a:cubicBezTo>
                  <a:pt x="2222700" y="1038123"/>
                  <a:pt x="1296917" y="116993"/>
                  <a:pt x="134816" y="6383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D345BFCA-92C3-4C8C-AD4E-7C93B21AB1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8182" y="-6914"/>
            <a:ext cx="3354778" cy="3467100"/>
          </a:xfrm>
          <a:custGeom>
            <a:avLst/>
            <a:gdLst>
              <a:gd name="connsiteX0" fmla="*/ 0 w 2353172"/>
              <a:gd name="connsiteY0" fmla="*/ 0 h 2431959"/>
              <a:gd name="connsiteX1" fmla="*/ 2353172 w 2353172"/>
              <a:gd name="connsiteY1" fmla="*/ 0 h 2431959"/>
              <a:gd name="connsiteX2" fmla="*/ 2353172 w 2353172"/>
              <a:gd name="connsiteY2" fmla="*/ 2431959 h 2431959"/>
              <a:gd name="connsiteX3" fmla="*/ 2352312 w 2353172"/>
              <a:gd name="connsiteY3" fmla="*/ 2431959 h 2431959"/>
              <a:gd name="connsiteX4" fmla="*/ 2340504 w 2353172"/>
              <a:gd name="connsiteY4" fmla="*/ 2198113 h 2431959"/>
              <a:gd name="connsiteX5" fmla="*/ 134816 w 2353172"/>
              <a:gd name="connsiteY5" fmla="*/ 6383 h 24319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353172" h="2431959">
                <a:moveTo>
                  <a:pt x="0" y="0"/>
                </a:moveTo>
                <a:lnTo>
                  <a:pt x="2353172" y="0"/>
                </a:lnTo>
                <a:lnTo>
                  <a:pt x="2353172" y="2431959"/>
                </a:lnTo>
                <a:lnTo>
                  <a:pt x="2352312" y="2431959"/>
                </a:lnTo>
                <a:lnTo>
                  <a:pt x="2340504" y="2198113"/>
                </a:lnTo>
                <a:cubicBezTo>
                  <a:pt x="2222700" y="1038123"/>
                  <a:pt x="1296917" y="116993"/>
                  <a:pt x="134816" y="6383"/>
                </a:cubicBezTo>
                <a:close/>
              </a:path>
            </a:pathLst>
          </a:custGeom>
          <a:solidFill>
            <a:schemeClr val="accent2">
              <a:lumMod val="60000"/>
              <a:lumOff val="40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A42CB2DF-2926-4309-B0C1-B570F8A032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2237191" y="1710167"/>
            <a:ext cx="3354778" cy="6934200"/>
          </a:xfrm>
          <a:custGeom>
            <a:avLst/>
            <a:gdLst>
              <a:gd name="connsiteX0" fmla="*/ 2352312 w 2353172"/>
              <a:gd name="connsiteY0" fmla="*/ 0 h 4863918"/>
              <a:gd name="connsiteX1" fmla="*/ 2353172 w 2353172"/>
              <a:gd name="connsiteY1" fmla="*/ 0 h 4863918"/>
              <a:gd name="connsiteX2" fmla="*/ 2353172 w 2353172"/>
              <a:gd name="connsiteY2" fmla="*/ 4863918 h 4863918"/>
              <a:gd name="connsiteX3" fmla="*/ 2352312 w 2353172"/>
              <a:gd name="connsiteY3" fmla="*/ 4863918 h 4863918"/>
              <a:gd name="connsiteX4" fmla="*/ 2340504 w 2353172"/>
              <a:gd name="connsiteY4" fmla="*/ 4630072 h 4863918"/>
              <a:gd name="connsiteX5" fmla="*/ 134816 w 2353172"/>
              <a:gd name="connsiteY5" fmla="*/ 2438342 h 4863918"/>
              <a:gd name="connsiteX6" fmla="*/ 0 w 2353172"/>
              <a:gd name="connsiteY6" fmla="*/ 2431959 h 4863918"/>
              <a:gd name="connsiteX7" fmla="*/ 134816 w 2353172"/>
              <a:gd name="connsiteY7" fmla="*/ 2425576 h 4863918"/>
              <a:gd name="connsiteX8" fmla="*/ 2340504 w 2353172"/>
              <a:gd name="connsiteY8" fmla="*/ 233845 h 48639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353172" h="4863918">
                <a:moveTo>
                  <a:pt x="2352312" y="0"/>
                </a:moveTo>
                <a:lnTo>
                  <a:pt x="2353172" y="0"/>
                </a:lnTo>
                <a:lnTo>
                  <a:pt x="2353172" y="4863918"/>
                </a:lnTo>
                <a:lnTo>
                  <a:pt x="2352312" y="4863918"/>
                </a:lnTo>
                <a:lnTo>
                  <a:pt x="2340504" y="4630072"/>
                </a:lnTo>
                <a:cubicBezTo>
                  <a:pt x="2222700" y="3470082"/>
                  <a:pt x="1296917" y="2548952"/>
                  <a:pt x="134816" y="2438342"/>
                </a:cubicBezTo>
                <a:lnTo>
                  <a:pt x="0" y="2431959"/>
                </a:lnTo>
                <a:lnTo>
                  <a:pt x="134816" y="2425576"/>
                </a:lnTo>
                <a:cubicBezTo>
                  <a:pt x="1296917" y="2314966"/>
                  <a:pt x="2222700" y="1393835"/>
                  <a:pt x="2340504" y="233845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ADD5268D-4E12-4537-9331-7D63522F47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2237191" y="1710167"/>
            <a:ext cx="3354778" cy="6934200"/>
          </a:xfrm>
          <a:custGeom>
            <a:avLst/>
            <a:gdLst>
              <a:gd name="connsiteX0" fmla="*/ 2352312 w 2353172"/>
              <a:gd name="connsiteY0" fmla="*/ 0 h 4863918"/>
              <a:gd name="connsiteX1" fmla="*/ 2353172 w 2353172"/>
              <a:gd name="connsiteY1" fmla="*/ 0 h 4863918"/>
              <a:gd name="connsiteX2" fmla="*/ 2353172 w 2353172"/>
              <a:gd name="connsiteY2" fmla="*/ 4863918 h 4863918"/>
              <a:gd name="connsiteX3" fmla="*/ 2352312 w 2353172"/>
              <a:gd name="connsiteY3" fmla="*/ 4863918 h 4863918"/>
              <a:gd name="connsiteX4" fmla="*/ 2340504 w 2353172"/>
              <a:gd name="connsiteY4" fmla="*/ 4630072 h 4863918"/>
              <a:gd name="connsiteX5" fmla="*/ 134816 w 2353172"/>
              <a:gd name="connsiteY5" fmla="*/ 2438342 h 4863918"/>
              <a:gd name="connsiteX6" fmla="*/ 0 w 2353172"/>
              <a:gd name="connsiteY6" fmla="*/ 2431959 h 4863918"/>
              <a:gd name="connsiteX7" fmla="*/ 134816 w 2353172"/>
              <a:gd name="connsiteY7" fmla="*/ 2425576 h 4863918"/>
              <a:gd name="connsiteX8" fmla="*/ 2340504 w 2353172"/>
              <a:gd name="connsiteY8" fmla="*/ 233845 h 48639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353172" h="4863918">
                <a:moveTo>
                  <a:pt x="2352312" y="0"/>
                </a:moveTo>
                <a:lnTo>
                  <a:pt x="2353172" y="0"/>
                </a:lnTo>
                <a:lnTo>
                  <a:pt x="2353172" y="4863918"/>
                </a:lnTo>
                <a:lnTo>
                  <a:pt x="2352312" y="4863918"/>
                </a:lnTo>
                <a:lnTo>
                  <a:pt x="2340504" y="4630072"/>
                </a:lnTo>
                <a:cubicBezTo>
                  <a:pt x="2222700" y="3470082"/>
                  <a:pt x="1296917" y="2548952"/>
                  <a:pt x="134816" y="2438342"/>
                </a:cubicBezTo>
                <a:lnTo>
                  <a:pt x="0" y="2431959"/>
                </a:lnTo>
                <a:lnTo>
                  <a:pt x="134816" y="2425576"/>
                </a:lnTo>
                <a:cubicBezTo>
                  <a:pt x="1296917" y="2314966"/>
                  <a:pt x="2222700" y="1393835"/>
                  <a:pt x="2340504" y="233845"/>
                </a:cubicBezTo>
                <a:close/>
              </a:path>
            </a:pathLst>
          </a:custGeom>
          <a:solidFill>
            <a:schemeClr val="accent2">
              <a:lumMod val="60000"/>
              <a:lumOff val="40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AD087510-B655-1A45-85DE-02E213EB94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685800"/>
            <a:ext cx="3048000" cy="5491164"/>
          </a:xfrm>
        </p:spPr>
        <p:txBody>
          <a:bodyPr anchor="ctr">
            <a:normAutofit/>
          </a:bodyPr>
          <a:lstStyle/>
          <a:p>
            <a:r>
              <a:rPr lang="en-US">
                <a:solidFill>
                  <a:srgbClr val="FFFFFF"/>
                </a:solidFill>
              </a:rPr>
              <a:t>What is a theoretical canon?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157E5E99-B90C-E743-AEA8-3689237EDE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1599" y="685800"/>
            <a:ext cx="5791201" cy="5491164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US" dirty="0">
                <a:solidFill>
                  <a:srgbClr val="FFFFFF"/>
                </a:solidFill>
              </a:rPr>
              <a:t>A body of work considered especially paradigmatic or influential in a field</a:t>
            </a:r>
          </a:p>
          <a:p>
            <a:pPr lvl="1"/>
            <a:endParaRPr lang="en-US" dirty="0">
              <a:solidFill>
                <a:srgbClr val="FFFFFF"/>
              </a:solidFill>
            </a:endParaRPr>
          </a:p>
          <a:p>
            <a:pPr lvl="1"/>
            <a:r>
              <a:rPr lang="en-US" dirty="0">
                <a:solidFill>
                  <a:srgbClr val="FFFFFF"/>
                </a:solidFill>
              </a:rPr>
              <a:t>Cultivates a shared understanding of the discipline</a:t>
            </a:r>
          </a:p>
          <a:p>
            <a:pPr lvl="1"/>
            <a:r>
              <a:rPr lang="en-US" dirty="0">
                <a:solidFill>
                  <a:srgbClr val="FFFFFF"/>
                </a:solidFill>
              </a:rPr>
              <a:t>Illuminates points of agreement and disagreement</a:t>
            </a:r>
          </a:p>
          <a:p>
            <a:pPr lvl="1"/>
            <a:r>
              <a:rPr lang="en-US" dirty="0">
                <a:solidFill>
                  <a:srgbClr val="FFFFFF"/>
                </a:solidFill>
              </a:rPr>
              <a:t>Contextualizes and historicizes scholarly work</a:t>
            </a:r>
          </a:p>
          <a:p>
            <a:pPr lvl="1"/>
            <a:r>
              <a:rPr lang="en-US" dirty="0">
                <a:solidFill>
                  <a:srgbClr val="FFFFFF"/>
                </a:solidFill>
              </a:rPr>
              <a:t>Confers authority on some texts and scholars more than others</a:t>
            </a:r>
          </a:p>
          <a:p>
            <a:pPr lvl="1"/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390483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>
            <a:extLst>
              <a:ext uri="{FF2B5EF4-FFF2-40B4-BE49-F238E27FC236}">
                <a16:creationId xmlns:a16="http://schemas.microsoft.com/office/drawing/2014/main" id="{7A08E557-10DB-421A-876E-1AE58F8E07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844703" y="3732560"/>
            <a:ext cx="3352193" cy="3125440"/>
          </a:xfrm>
          <a:custGeom>
            <a:avLst/>
            <a:gdLst>
              <a:gd name="connsiteX0" fmla="*/ 0 w 3352193"/>
              <a:gd name="connsiteY0" fmla="*/ 3125374 h 3125440"/>
              <a:gd name="connsiteX1" fmla="*/ 2579 w 3352193"/>
              <a:gd name="connsiteY1" fmla="*/ 3125440 h 3125440"/>
              <a:gd name="connsiteX2" fmla="*/ 0 w 3352193"/>
              <a:gd name="connsiteY2" fmla="*/ 3125440 h 3125440"/>
              <a:gd name="connsiteX3" fmla="*/ 3352193 w 3352193"/>
              <a:gd name="connsiteY3" fmla="*/ 0 h 3125440"/>
              <a:gd name="connsiteX4" fmla="*/ 3352193 w 3352193"/>
              <a:gd name="connsiteY4" fmla="*/ 3125440 h 3125440"/>
              <a:gd name="connsiteX5" fmla="*/ 2579 w 3352193"/>
              <a:gd name="connsiteY5" fmla="*/ 3125440 h 3125440"/>
              <a:gd name="connsiteX6" fmla="*/ 3348685 w 3352193"/>
              <a:gd name="connsiteY6" fmla="*/ 47035 h 31254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352193" h="3125440">
                <a:moveTo>
                  <a:pt x="0" y="3125374"/>
                </a:moveTo>
                <a:lnTo>
                  <a:pt x="2579" y="3125440"/>
                </a:lnTo>
                <a:lnTo>
                  <a:pt x="0" y="3125440"/>
                </a:lnTo>
                <a:close/>
                <a:moveTo>
                  <a:pt x="3352193" y="0"/>
                </a:moveTo>
                <a:lnTo>
                  <a:pt x="3352193" y="3125440"/>
                </a:lnTo>
                <a:lnTo>
                  <a:pt x="2579" y="3125440"/>
                </a:lnTo>
                <a:cubicBezTo>
                  <a:pt x="1744073" y="3125440"/>
                  <a:pt x="3176441" y="1776129"/>
                  <a:pt x="3348685" y="47035"/>
                </a:cubicBezTo>
                <a:close/>
              </a:path>
            </a:pathLst>
          </a:custGeom>
          <a:solidFill>
            <a:schemeClr val="accent2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C71F5A19-AFB8-4ED6-8F86-8FE92E25FD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30F7475D-5CD0-420F-8E59-B84F327277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81859C0D-E18A-4C86-B214-4AC5F1CB6F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618929" cy="6858000"/>
          </a:xfrm>
          <a:custGeom>
            <a:avLst/>
            <a:gdLst>
              <a:gd name="connsiteX0" fmla="*/ 0 w 4618929"/>
              <a:gd name="connsiteY0" fmla="*/ 0 h 6858000"/>
              <a:gd name="connsiteX1" fmla="*/ 4618929 w 4618929"/>
              <a:gd name="connsiteY1" fmla="*/ 0 h 6858000"/>
              <a:gd name="connsiteX2" fmla="*/ 1187974 w 4618929"/>
              <a:gd name="connsiteY2" fmla="*/ 3430955 h 6858000"/>
              <a:gd name="connsiteX3" fmla="*/ 4442373 w 4618929"/>
              <a:gd name="connsiteY3" fmla="*/ 6857446 h 6858000"/>
              <a:gd name="connsiteX4" fmla="*/ 4464285 w 4618929"/>
              <a:gd name="connsiteY4" fmla="*/ 6858000 h 6858000"/>
              <a:gd name="connsiteX5" fmla="*/ 0 w 4618929"/>
              <a:gd name="connsiteY5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618929" h="6858000">
                <a:moveTo>
                  <a:pt x="0" y="0"/>
                </a:moveTo>
                <a:lnTo>
                  <a:pt x="4618929" y="0"/>
                </a:lnTo>
                <a:cubicBezTo>
                  <a:pt x="2724065" y="0"/>
                  <a:pt x="1187974" y="1536091"/>
                  <a:pt x="1187974" y="3430955"/>
                </a:cubicBezTo>
                <a:cubicBezTo>
                  <a:pt x="1187974" y="5266604"/>
                  <a:pt x="2629559" y="6765554"/>
                  <a:pt x="4442373" y="6857446"/>
                </a:cubicBezTo>
                <a:lnTo>
                  <a:pt x="4464285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>
              <a:lumMod val="7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1B79EB2-A651-0C49-949A-C4EEC48A7D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03620" y="1009816"/>
            <a:ext cx="8069180" cy="2993158"/>
          </a:xfrm>
        </p:spPr>
        <p:txBody>
          <a:bodyPr vert="horz" lIns="91440" tIns="45720" rIns="91440" bIns="45720" rtlCol="0" anchor="b"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6600">
                <a:solidFill>
                  <a:srgbClr val="FFFFFF"/>
                </a:solidFill>
              </a:rPr>
              <a:t>A critical canon?</a:t>
            </a:r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12E616F4-2B04-4A83-B9CB-BD61C5724C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52996" y="4677378"/>
            <a:ext cx="10739004" cy="2180622"/>
          </a:xfrm>
          <a:custGeom>
            <a:avLst/>
            <a:gdLst>
              <a:gd name="connsiteX0" fmla="*/ 3178561 w 10739004"/>
              <a:gd name="connsiteY0" fmla="*/ 0 h 2180622"/>
              <a:gd name="connsiteX1" fmla="*/ 3193852 w 10739004"/>
              <a:gd name="connsiteY1" fmla="*/ 0 h 2180622"/>
              <a:gd name="connsiteX2" fmla="*/ 10739004 w 10739004"/>
              <a:gd name="connsiteY2" fmla="*/ 0 h 2180622"/>
              <a:gd name="connsiteX3" fmla="*/ 10739004 w 10739004"/>
              <a:gd name="connsiteY3" fmla="*/ 2180622 h 2180622"/>
              <a:gd name="connsiteX4" fmla="*/ 0 w 10739004"/>
              <a:gd name="connsiteY4" fmla="*/ 2180622 h 2180622"/>
              <a:gd name="connsiteX5" fmla="*/ 16470 w 10739004"/>
              <a:gd name="connsiteY5" fmla="*/ 2134074 h 2180622"/>
              <a:gd name="connsiteX6" fmla="*/ 3017296 w 10739004"/>
              <a:gd name="connsiteY6" fmla="*/ 4464 h 21806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0739004" h="2180622">
                <a:moveTo>
                  <a:pt x="3178561" y="0"/>
                </a:moveTo>
                <a:lnTo>
                  <a:pt x="3193852" y="0"/>
                </a:lnTo>
                <a:lnTo>
                  <a:pt x="10739004" y="0"/>
                </a:lnTo>
                <a:lnTo>
                  <a:pt x="10739004" y="2180622"/>
                </a:lnTo>
                <a:lnTo>
                  <a:pt x="0" y="2180622"/>
                </a:lnTo>
                <a:lnTo>
                  <a:pt x="16470" y="2134074"/>
                </a:lnTo>
                <a:cubicBezTo>
                  <a:pt x="506892" y="933772"/>
                  <a:pt x="1657686" y="73383"/>
                  <a:pt x="3017296" y="4464"/>
                </a:cubicBezTo>
                <a:close/>
              </a:path>
            </a:pathLst>
          </a:custGeom>
          <a:solidFill>
            <a:schemeClr val="accent2">
              <a:lumMod val="60000"/>
              <a:lumOff val="40000"/>
              <a:alpha val="2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430E73D-240A-F847-9865-6759E0BD37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903620" y="5257800"/>
            <a:ext cx="7764380" cy="91440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r"/>
            <a:r>
              <a:rPr lang="en-US" sz="1600" b="1" cap="all" spc="300">
                <a:solidFill>
                  <a:srgbClr val="FFFFFF"/>
                </a:solidFill>
              </a:rPr>
              <a:t>Thinking about “Anthropological Theory for the 21st Century”</a:t>
            </a:r>
          </a:p>
        </p:txBody>
      </p:sp>
    </p:spTree>
    <p:extLst>
      <p:ext uri="{BB962C8B-B14F-4D97-AF65-F5344CB8AC3E}">
        <p14:creationId xmlns:p14="http://schemas.microsoft.com/office/powerpoint/2010/main" val="36978560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B63154B-778D-4A97-B328-36341A5215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6852807-850F-4AFA-B3C1-C7E2F18062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6914"/>
            <a:ext cx="12192000" cy="686709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4FE1A07-A5FC-4947-88B8-D7BBEEDDD8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0287" y="0"/>
            <a:ext cx="3923248" cy="6853236"/>
          </a:xfrm>
          <a:prstGeom prst="rect">
            <a:avLst/>
          </a:prstGeom>
          <a:solidFill>
            <a:schemeClr val="accent2">
              <a:lumMod val="7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0475B8A0-61D9-46E9-8787-46CEB7D0A1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8182" y="-6914"/>
            <a:ext cx="3354778" cy="3467100"/>
          </a:xfrm>
          <a:custGeom>
            <a:avLst/>
            <a:gdLst>
              <a:gd name="connsiteX0" fmla="*/ 0 w 2353172"/>
              <a:gd name="connsiteY0" fmla="*/ 0 h 2431959"/>
              <a:gd name="connsiteX1" fmla="*/ 2353172 w 2353172"/>
              <a:gd name="connsiteY1" fmla="*/ 0 h 2431959"/>
              <a:gd name="connsiteX2" fmla="*/ 2353172 w 2353172"/>
              <a:gd name="connsiteY2" fmla="*/ 2431959 h 2431959"/>
              <a:gd name="connsiteX3" fmla="*/ 2352312 w 2353172"/>
              <a:gd name="connsiteY3" fmla="*/ 2431959 h 2431959"/>
              <a:gd name="connsiteX4" fmla="*/ 2340504 w 2353172"/>
              <a:gd name="connsiteY4" fmla="*/ 2198113 h 2431959"/>
              <a:gd name="connsiteX5" fmla="*/ 134816 w 2353172"/>
              <a:gd name="connsiteY5" fmla="*/ 6383 h 24319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353172" h="2431959">
                <a:moveTo>
                  <a:pt x="0" y="0"/>
                </a:moveTo>
                <a:lnTo>
                  <a:pt x="2353172" y="0"/>
                </a:lnTo>
                <a:lnTo>
                  <a:pt x="2353172" y="2431959"/>
                </a:lnTo>
                <a:lnTo>
                  <a:pt x="2352312" y="2431959"/>
                </a:lnTo>
                <a:lnTo>
                  <a:pt x="2340504" y="2198113"/>
                </a:lnTo>
                <a:cubicBezTo>
                  <a:pt x="2222700" y="1038123"/>
                  <a:pt x="1296917" y="116993"/>
                  <a:pt x="134816" y="6383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D345BFCA-92C3-4C8C-AD4E-7C93B21AB1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8182" y="-6914"/>
            <a:ext cx="3354778" cy="3467100"/>
          </a:xfrm>
          <a:custGeom>
            <a:avLst/>
            <a:gdLst>
              <a:gd name="connsiteX0" fmla="*/ 0 w 2353172"/>
              <a:gd name="connsiteY0" fmla="*/ 0 h 2431959"/>
              <a:gd name="connsiteX1" fmla="*/ 2353172 w 2353172"/>
              <a:gd name="connsiteY1" fmla="*/ 0 h 2431959"/>
              <a:gd name="connsiteX2" fmla="*/ 2353172 w 2353172"/>
              <a:gd name="connsiteY2" fmla="*/ 2431959 h 2431959"/>
              <a:gd name="connsiteX3" fmla="*/ 2352312 w 2353172"/>
              <a:gd name="connsiteY3" fmla="*/ 2431959 h 2431959"/>
              <a:gd name="connsiteX4" fmla="*/ 2340504 w 2353172"/>
              <a:gd name="connsiteY4" fmla="*/ 2198113 h 2431959"/>
              <a:gd name="connsiteX5" fmla="*/ 134816 w 2353172"/>
              <a:gd name="connsiteY5" fmla="*/ 6383 h 24319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353172" h="2431959">
                <a:moveTo>
                  <a:pt x="0" y="0"/>
                </a:moveTo>
                <a:lnTo>
                  <a:pt x="2353172" y="0"/>
                </a:lnTo>
                <a:lnTo>
                  <a:pt x="2353172" y="2431959"/>
                </a:lnTo>
                <a:lnTo>
                  <a:pt x="2352312" y="2431959"/>
                </a:lnTo>
                <a:lnTo>
                  <a:pt x="2340504" y="2198113"/>
                </a:lnTo>
                <a:cubicBezTo>
                  <a:pt x="2222700" y="1038123"/>
                  <a:pt x="1296917" y="116993"/>
                  <a:pt x="134816" y="6383"/>
                </a:cubicBezTo>
                <a:close/>
              </a:path>
            </a:pathLst>
          </a:custGeom>
          <a:solidFill>
            <a:schemeClr val="accent2">
              <a:lumMod val="60000"/>
              <a:lumOff val="40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A42CB2DF-2926-4309-B0C1-B570F8A032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2237191" y="1710167"/>
            <a:ext cx="3354778" cy="6934200"/>
          </a:xfrm>
          <a:custGeom>
            <a:avLst/>
            <a:gdLst>
              <a:gd name="connsiteX0" fmla="*/ 2352312 w 2353172"/>
              <a:gd name="connsiteY0" fmla="*/ 0 h 4863918"/>
              <a:gd name="connsiteX1" fmla="*/ 2353172 w 2353172"/>
              <a:gd name="connsiteY1" fmla="*/ 0 h 4863918"/>
              <a:gd name="connsiteX2" fmla="*/ 2353172 w 2353172"/>
              <a:gd name="connsiteY2" fmla="*/ 4863918 h 4863918"/>
              <a:gd name="connsiteX3" fmla="*/ 2352312 w 2353172"/>
              <a:gd name="connsiteY3" fmla="*/ 4863918 h 4863918"/>
              <a:gd name="connsiteX4" fmla="*/ 2340504 w 2353172"/>
              <a:gd name="connsiteY4" fmla="*/ 4630072 h 4863918"/>
              <a:gd name="connsiteX5" fmla="*/ 134816 w 2353172"/>
              <a:gd name="connsiteY5" fmla="*/ 2438342 h 4863918"/>
              <a:gd name="connsiteX6" fmla="*/ 0 w 2353172"/>
              <a:gd name="connsiteY6" fmla="*/ 2431959 h 4863918"/>
              <a:gd name="connsiteX7" fmla="*/ 134816 w 2353172"/>
              <a:gd name="connsiteY7" fmla="*/ 2425576 h 4863918"/>
              <a:gd name="connsiteX8" fmla="*/ 2340504 w 2353172"/>
              <a:gd name="connsiteY8" fmla="*/ 233845 h 48639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353172" h="4863918">
                <a:moveTo>
                  <a:pt x="2352312" y="0"/>
                </a:moveTo>
                <a:lnTo>
                  <a:pt x="2353172" y="0"/>
                </a:lnTo>
                <a:lnTo>
                  <a:pt x="2353172" y="4863918"/>
                </a:lnTo>
                <a:lnTo>
                  <a:pt x="2352312" y="4863918"/>
                </a:lnTo>
                <a:lnTo>
                  <a:pt x="2340504" y="4630072"/>
                </a:lnTo>
                <a:cubicBezTo>
                  <a:pt x="2222700" y="3470082"/>
                  <a:pt x="1296917" y="2548952"/>
                  <a:pt x="134816" y="2438342"/>
                </a:cubicBezTo>
                <a:lnTo>
                  <a:pt x="0" y="2431959"/>
                </a:lnTo>
                <a:lnTo>
                  <a:pt x="134816" y="2425576"/>
                </a:lnTo>
                <a:cubicBezTo>
                  <a:pt x="1296917" y="2314966"/>
                  <a:pt x="2222700" y="1393835"/>
                  <a:pt x="2340504" y="233845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ADD5268D-4E12-4537-9331-7D63522F47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2237191" y="1710167"/>
            <a:ext cx="3354778" cy="6934200"/>
          </a:xfrm>
          <a:custGeom>
            <a:avLst/>
            <a:gdLst>
              <a:gd name="connsiteX0" fmla="*/ 2352312 w 2353172"/>
              <a:gd name="connsiteY0" fmla="*/ 0 h 4863918"/>
              <a:gd name="connsiteX1" fmla="*/ 2353172 w 2353172"/>
              <a:gd name="connsiteY1" fmla="*/ 0 h 4863918"/>
              <a:gd name="connsiteX2" fmla="*/ 2353172 w 2353172"/>
              <a:gd name="connsiteY2" fmla="*/ 4863918 h 4863918"/>
              <a:gd name="connsiteX3" fmla="*/ 2352312 w 2353172"/>
              <a:gd name="connsiteY3" fmla="*/ 4863918 h 4863918"/>
              <a:gd name="connsiteX4" fmla="*/ 2340504 w 2353172"/>
              <a:gd name="connsiteY4" fmla="*/ 4630072 h 4863918"/>
              <a:gd name="connsiteX5" fmla="*/ 134816 w 2353172"/>
              <a:gd name="connsiteY5" fmla="*/ 2438342 h 4863918"/>
              <a:gd name="connsiteX6" fmla="*/ 0 w 2353172"/>
              <a:gd name="connsiteY6" fmla="*/ 2431959 h 4863918"/>
              <a:gd name="connsiteX7" fmla="*/ 134816 w 2353172"/>
              <a:gd name="connsiteY7" fmla="*/ 2425576 h 4863918"/>
              <a:gd name="connsiteX8" fmla="*/ 2340504 w 2353172"/>
              <a:gd name="connsiteY8" fmla="*/ 233845 h 48639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353172" h="4863918">
                <a:moveTo>
                  <a:pt x="2352312" y="0"/>
                </a:moveTo>
                <a:lnTo>
                  <a:pt x="2353172" y="0"/>
                </a:lnTo>
                <a:lnTo>
                  <a:pt x="2353172" y="4863918"/>
                </a:lnTo>
                <a:lnTo>
                  <a:pt x="2352312" y="4863918"/>
                </a:lnTo>
                <a:lnTo>
                  <a:pt x="2340504" y="4630072"/>
                </a:lnTo>
                <a:cubicBezTo>
                  <a:pt x="2222700" y="3470082"/>
                  <a:pt x="1296917" y="2548952"/>
                  <a:pt x="134816" y="2438342"/>
                </a:cubicBezTo>
                <a:lnTo>
                  <a:pt x="0" y="2431959"/>
                </a:lnTo>
                <a:lnTo>
                  <a:pt x="134816" y="2425576"/>
                </a:lnTo>
                <a:cubicBezTo>
                  <a:pt x="1296917" y="2314966"/>
                  <a:pt x="2222700" y="1393835"/>
                  <a:pt x="2340504" y="233845"/>
                </a:cubicBezTo>
                <a:close/>
              </a:path>
            </a:pathLst>
          </a:custGeom>
          <a:solidFill>
            <a:schemeClr val="accent2">
              <a:lumMod val="60000"/>
              <a:lumOff val="40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6D83529-458D-554A-B6F2-9A4F8C8C59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685800"/>
            <a:ext cx="3048000" cy="5491164"/>
          </a:xfrm>
        </p:spPr>
        <p:txBody>
          <a:bodyPr anchor="ctr">
            <a:normAutofit/>
          </a:bodyPr>
          <a:lstStyle/>
          <a:p>
            <a:r>
              <a:rPr lang="en-US">
                <a:solidFill>
                  <a:srgbClr val="FFFFFF"/>
                </a:solidFill>
              </a:rPr>
              <a:t>The context for this reader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AE1E1C-08BE-B745-9AE6-6C3BE767BC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1599" y="685800"/>
            <a:ext cx="5791201" cy="5491164"/>
          </a:xfrm>
        </p:spPr>
        <p:txBody>
          <a:bodyPr anchor="ctr">
            <a:normAutofit/>
          </a:bodyPr>
          <a:lstStyle/>
          <a:p>
            <a:r>
              <a:rPr lang="en-US">
                <a:solidFill>
                  <a:srgbClr val="FFFFFF"/>
                </a:solidFill>
              </a:rPr>
              <a:t>“Decolonizing” movements</a:t>
            </a:r>
          </a:p>
          <a:p>
            <a:pPr lvl="1"/>
            <a:r>
              <a:rPr lang="en-US">
                <a:solidFill>
                  <a:srgbClr val="FFFFFF"/>
                </a:solidFill>
              </a:rPr>
              <a:t>But should “decolonizing” be a metaphor for diversifying theoretical canon?</a:t>
            </a:r>
          </a:p>
          <a:p>
            <a:r>
              <a:rPr lang="en-US">
                <a:solidFill>
                  <a:srgbClr val="FFFFFF"/>
                </a:solidFill>
              </a:rPr>
              <a:t>Politics of naming, citing, referencing</a:t>
            </a:r>
          </a:p>
          <a:p>
            <a:r>
              <a:rPr lang="en-US">
                <a:solidFill>
                  <a:srgbClr val="FFFFFF"/>
                </a:solidFill>
              </a:rPr>
              <a:t>Student demands for representation and critical analysis</a:t>
            </a:r>
          </a:p>
        </p:txBody>
      </p:sp>
    </p:spTree>
    <p:extLst>
      <p:ext uri="{BB962C8B-B14F-4D97-AF65-F5344CB8AC3E}">
        <p14:creationId xmlns:p14="http://schemas.microsoft.com/office/powerpoint/2010/main" val="119749751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B63154B-778D-4A97-B328-36341A5215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6852807-850F-4AFA-B3C1-C7E2F18062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6914"/>
            <a:ext cx="12192000" cy="686709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4FE1A07-A5FC-4947-88B8-D7BBEEDDD8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0287" y="0"/>
            <a:ext cx="3923248" cy="6853236"/>
          </a:xfrm>
          <a:prstGeom prst="rect">
            <a:avLst/>
          </a:prstGeom>
          <a:solidFill>
            <a:schemeClr val="accent2">
              <a:lumMod val="7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0475B8A0-61D9-46E9-8787-46CEB7D0A1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8182" y="-6914"/>
            <a:ext cx="3354778" cy="3467100"/>
          </a:xfrm>
          <a:custGeom>
            <a:avLst/>
            <a:gdLst>
              <a:gd name="connsiteX0" fmla="*/ 0 w 2353172"/>
              <a:gd name="connsiteY0" fmla="*/ 0 h 2431959"/>
              <a:gd name="connsiteX1" fmla="*/ 2353172 w 2353172"/>
              <a:gd name="connsiteY1" fmla="*/ 0 h 2431959"/>
              <a:gd name="connsiteX2" fmla="*/ 2353172 w 2353172"/>
              <a:gd name="connsiteY2" fmla="*/ 2431959 h 2431959"/>
              <a:gd name="connsiteX3" fmla="*/ 2352312 w 2353172"/>
              <a:gd name="connsiteY3" fmla="*/ 2431959 h 2431959"/>
              <a:gd name="connsiteX4" fmla="*/ 2340504 w 2353172"/>
              <a:gd name="connsiteY4" fmla="*/ 2198113 h 2431959"/>
              <a:gd name="connsiteX5" fmla="*/ 134816 w 2353172"/>
              <a:gd name="connsiteY5" fmla="*/ 6383 h 24319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353172" h="2431959">
                <a:moveTo>
                  <a:pt x="0" y="0"/>
                </a:moveTo>
                <a:lnTo>
                  <a:pt x="2353172" y="0"/>
                </a:lnTo>
                <a:lnTo>
                  <a:pt x="2353172" y="2431959"/>
                </a:lnTo>
                <a:lnTo>
                  <a:pt x="2352312" y="2431959"/>
                </a:lnTo>
                <a:lnTo>
                  <a:pt x="2340504" y="2198113"/>
                </a:lnTo>
                <a:cubicBezTo>
                  <a:pt x="2222700" y="1038123"/>
                  <a:pt x="1296917" y="116993"/>
                  <a:pt x="134816" y="6383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D345BFCA-92C3-4C8C-AD4E-7C93B21AB1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8182" y="-6914"/>
            <a:ext cx="3354778" cy="3467100"/>
          </a:xfrm>
          <a:custGeom>
            <a:avLst/>
            <a:gdLst>
              <a:gd name="connsiteX0" fmla="*/ 0 w 2353172"/>
              <a:gd name="connsiteY0" fmla="*/ 0 h 2431959"/>
              <a:gd name="connsiteX1" fmla="*/ 2353172 w 2353172"/>
              <a:gd name="connsiteY1" fmla="*/ 0 h 2431959"/>
              <a:gd name="connsiteX2" fmla="*/ 2353172 w 2353172"/>
              <a:gd name="connsiteY2" fmla="*/ 2431959 h 2431959"/>
              <a:gd name="connsiteX3" fmla="*/ 2352312 w 2353172"/>
              <a:gd name="connsiteY3" fmla="*/ 2431959 h 2431959"/>
              <a:gd name="connsiteX4" fmla="*/ 2340504 w 2353172"/>
              <a:gd name="connsiteY4" fmla="*/ 2198113 h 2431959"/>
              <a:gd name="connsiteX5" fmla="*/ 134816 w 2353172"/>
              <a:gd name="connsiteY5" fmla="*/ 6383 h 24319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353172" h="2431959">
                <a:moveTo>
                  <a:pt x="0" y="0"/>
                </a:moveTo>
                <a:lnTo>
                  <a:pt x="2353172" y="0"/>
                </a:lnTo>
                <a:lnTo>
                  <a:pt x="2353172" y="2431959"/>
                </a:lnTo>
                <a:lnTo>
                  <a:pt x="2352312" y="2431959"/>
                </a:lnTo>
                <a:lnTo>
                  <a:pt x="2340504" y="2198113"/>
                </a:lnTo>
                <a:cubicBezTo>
                  <a:pt x="2222700" y="1038123"/>
                  <a:pt x="1296917" y="116993"/>
                  <a:pt x="134816" y="6383"/>
                </a:cubicBezTo>
                <a:close/>
              </a:path>
            </a:pathLst>
          </a:custGeom>
          <a:solidFill>
            <a:schemeClr val="accent2">
              <a:lumMod val="60000"/>
              <a:lumOff val="40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A42CB2DF-2926-4309-B0C1-B570F8A032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2237191" y="1710167"/>
            <a:ext cx="3354778" cy="6934200"/>
          </a:xfrm>
          <a:custGeom>
            <a:avLst/>
            <a:gdLst>
              <a:gd name="connsiteX0" fmla="*/ 2352312 w 2353172"/>
              <a:gd name="connsiteY0" fmla="*/ 0 h 4863918"/>
              <a:gd name="connsiteX1" fmla="*/ 2353172 w 2353172"/>
              <a:gd name="connsiteY1" fmla="*/ 0 h 4863918"/>
              <a:gd name="connsiteX2" fmla="*/ 2353172 w 2353172"/>
              <a:gd name="connsiteY2" fmla="*/ 4863918 h 4863918"/>
              <a:gd name="connsiteX3" fmla="*/ 2352312 w 2353172"/>
              <a:gd name="connsiteY3" fmla="*/ 4863918 h 4863918"/>
              <a:gd name="connsiteX4" fmla="*/ 2340504 w 2353172"/>
              <a:gd name="connsiteY4" fmla="*/ 4630072 h 4863918"/>
              <a:gd name="connsiteX5" fmla="*/ 134816 w 2353172"/>
              <a:gd name="connsiteY5" fmla="*/ 2438342 h 4863918"/>
              <a:gd name="connsiteX6" fmla="*/ 0 w 2353172"/>
              <a:gd name="connsiteY6" fmla="*/ 2431959 h 4863918"/>
              <a:gd name="connsiteX7" fmla="*/ 134816 w 2353172"/>
              <a:gd name="connsiteY7" fmla="*/ 2425576 h 4863918"/>
              <a:gd name="connsiteX8" fmla="*/ 2340504 w 2353172"/>
              <a:gd name="connsiteY8" fmla="*/ 233845 h 48639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353172" h="4863918">
                <a:moveTo>
                  <a:pt x="2352312" y="0"/>
                </a:moveTo>
                <a:lnTo>
                  <a:pt x="2353172" y="0"/>
                </a:lnTo>
                <a:lnTo>
                  <a:pt x="2353172" y="4863918"/>
                </a:lnTo>
                <a:lnTo>
                  <a:pt x="2352312" y="4863918"/>
                </a:lnTo>
                <a:lnTo>
                  <a:pt x="2340504" y="4630072"/>
                </a:lnTo>
                <a:cubicBezTo>
                  <a:pt x="2222700" y="3470082"/>
                  <a:pt x="1296917" y="2548952"/>
                  <a:pt x="134816" y="2438342"/>
                </a:cubicBezTo>
                <a:lnTo>
                  <a:pt x="0" y="2431959"/>
                </a:lnTo>
                <a:lnTo>
                  <a:pt x="134816" y="2425576"/>
                </a:lnTo>
                <a:cubicBezTo>
                  <a:pt x="1296917" y="2314966"/>
                  <a:pt x="2222700" y="1393835"/>
                  <a:pt x="2340504" y="233845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ADD5268D-4E12-4537-9331-7D63522F47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2237191" y="1710167"/>
            <a:ext cx="3354778" cy="6934200"/>
          </a:xfrm>
          <a:custGeom>
            <a:avLst/>
            <a:gdLst>
              <a:gd name="connsiteX0" fmla="*/ 2352312 w 2353172"/>
              <a:gd name="connsiteY0" fmla="*/ 0 h 4863918"/>
              <a:gd name="connsiteX1" fmla="*/ 2353172 w 2353172"/>
              <a:gd name="connsiteY1" fmla="*/ 0 h 4863918"/>
              <a:gd name="connsiteX2" fmla="*/ 2353172 w 2353172"/>
              <a:gd name="connsiteY2" fmla="*/ 4863918 h 4863918"/>
              <a:gd name="connsiteX3" fmla="*/ 2352312 w 2353172"/>
              <a:gd name="connsiteY3" fmla="*/ 4863918 h 4863918"/>
              <a:gd name="connsiteX4" fmla="*/ 2340504 w 2353172"/>
              <a:gd name="connsiteY4" fmla="*/ 4630072 h 4863918"/>
              <a:gd name="connsiteX5" fmla="*/ 134816 w 2353172"/>
              <a:gd name="connsiteY5" fmla="*/ 2438342 h 4863918"/>
              <a:gd name="connsiteX6" fmla="*/ 0 w 2353172"/>
              <a:gd name="connsiteY6" fmla="*/ 2431959 h 4863918"/>
              <a:gd name="connsiteX7" fmla="*/ 134816 w 2353172"/>
              <a:gd name="connsiteY7" fmla="*/ 2425576 h 4863918"/>
              <a:gd name="connsiteX8" fmla="*/ 2340504 w 2353172"/>
              <a:gd name="connsiteY8" fmla="*/ 233845 h 48639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353172" h="4863918">
                <a:moveTo>
                  <a:pt x="2352312" y="0"/>
                </a:moveTo>
                <a:lnTo>
                  <a:pt x="2353172" y="0"/>
                </a:lnTo>
                <a:lnTo>
                  <a:pt x="2353172" y="4863918"/>
                </a:lnTo>
                <a:lnTo>
                  <a:pt x="2352312" y="4863918"/>
                </a:lnTo>
                <a:lnTo>
                  <a:pt x="2340504" y="4630072"/>
                </a:lnTo>
                <a:cubicBezTo>
                  <a:pt x="2222700" y="3470082"/>
                  <a:pt x="1296917" y="2548952"/>
                  <a:pt x="134816" y="2438342"/>
                </a:cubicBezTo>
                <a:lnTo>
                  <a:pt x="0" y="2431959"/>
                </a:lnTo>
                <a:lnTo>
                  <a:pt x="134816" y="2425576"/>
                </a:lnTo>
                <a:cubicBezTo>
                  <a:pt x="1296917" y="2314966"/>
                  <a:pt x="2222700" y="1393835"/>
                  <a:pt x="2340504" y="233845"/>
                </a:cubicBezTo>
                <a:close/>
              </a:path>
            </a:pathLst>
          </a:custGeom>
          <a:solidFill>
            <a:schemeClr val="accent2">
              <a:lumMod val="60000"/>
              <a:lumOff val="40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8C1FCBB-7799-674A-8829-CA1B346DF3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685800"/>
            <a:ext cx="3048000" cy="5491164"/>
          </a:xfrm>
        </p:spPr>
        <p:txBody>
          <a:bodyPr anchor="ctr">
            <a:normAutofit/>
          </a:bodyPr>
          <a:lstStyle/>
          <a:p>
            <a:r>
              <a:rPr lang="en-US" sz="3700">
                <a:solidFill>
                  <a:srgbClr val="FFFFFF"/>
                </a:solidFill>
              </a:rPr>
              <a:t>Intellectual foundations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EA2BB6-0D12-2344-990C-C635ECA611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1599" y="685800"/>
            <a:ext cx="5791201" cy="5491164"/>
          </a:xfrm>
        </p:spPr>
        <p:txBody>
          <a:bodyPr anchor="ctr">
            <a:normAutofit/>
          </a:bodyPr>
          <a:lstStyle/>
          <a:p>
            <a:r>
              <a:rPr lang="en-US" dirty="0">
                <a:solidFill>
                  <a:srgbClr val="FFFFFF"/>
                </a:solidFill>
              </a:rPr>
              <a:t>Concerns with “decolonizing” anthropology</a:t>
            </a:r>
          </a:p>
          <a:p>
            <a:pPr lvl="1"/>
            <a:r>
              <a:rPr lang="en-US" dirty="0">
                <a:solidFill>
                  <a:srgbClr val="FFFFFF"/>
                </a:solidFill>
              </a:rPr>
              <a:t>Harrison’s </a:t>
            </a:r>
            <a:r>
              <a:rPr lang="en-US" i="1" dirty="0">
                <a:solidFill>
                  <a:srgbClr val="FFFFFF"/>
                </a:solidFill>
              </a:rPr>
              <a:t>Decolonizing Anthropology</a:t>
            </a:r>
          </a:p>
          <a:p>
            <a:pPr lvl="1"/>
            <a:r>
              <a:rPr lang="en-US" dirty="0">
                <a:solidFill>
                  <a:schemeClr val="bg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Alternative, often crowdsourced, syllabi</a:t>
            </a:r>
            <a:endParaRPr lang="en-US" dirty="0">
              <a:solidFill>
                <a:schemeClr val="bg1"/>
              </a:solidFill>
            </a:endParaRPr>
          </a:p>
          <a:p>
            <a:pPr lvl="1"/>
            <a:r>
              <a:rPr lang="en-US" dirty="0">
                <a:solidFill>
                  <a:schemeClr val="bg1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Critical commentaries</a:t>
            </a:r>
            <a:endParaRPr lang="en-US" dirty="0">
              <a:solidFill>
                <a:schemeClr val="bg1"/>
              </a:solidFill>
            </a:endParaRPr>
          </a:p>
          <a:p>
            <a:pPr lvl="1"/>
            <a:r>
              <a:rPr lang="en-US" dirty="0">
                <a:solidFill>
                  <a:schemeClr val="bg1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Leith Mulling’s 2013 AAA address</a:t>
            </a:r>
            <a:endParaRPr lang="en-US" dirty="0">
              <a:solidFill>
                <a:schemeClr val="bg1"/>
              </a:solidFill>
            </a:endParaRPr>
          </a:p>
          <a:p>
            <a:r>
              <a:rPr lang="en-US" dirty="0">
                <a:solidFill>
                  <a:srgbClr val="FFFFFF"/>
                </a:solidFill>
              </a:rPr>
              <a:t>Movements such as #</a:t>
            </a:r>
            <a:r>
              <a:rPr lang="en-US" dirty="0" err="1">
                <a:solidFill>
                  <a:srgbClr val="FFFFFF"/>
                </a:solidFill>
              </a:rPr>
              <a:t>CiteBlackWomen</a:t>
            </a:r>
            <a:r>
              <a:rPr lang="en-US" dirty="0">
                <a:solidFill>
                  <a:srgbClr val="FFFFFF"/>
                </a:solidFill>
              </a:rPr>
              <a:t> and #</a:t>
            </a:r>
            <a:r>
              <a:rPr lang="en-US" dirty="0" err="1">
                <a:solidFill>
                  <a:srgbClr val="FFFFFF"/>
                </a:solidFill>
              </a:rPr>
              <a:t>CiteNativeWomen</a:t>
            </a:r>
            <a:endParaRPr lang="en-US" dirty="0">
              <a:solidFill>
                <a:srgbClr val="FFFFFF"/>
              </a:solidFill>
            </a:endParaRPr>
          </a:p>
          <a:p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282428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B63154B-778D-4A97-B328-36341A5215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6852807-850F-4AFA-B3C1-C7E2F18062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6914"/>
            <a:ext cx="12192000" cy="686709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4FE1A07-A5FC-4947-88B8-D7BBEEDDD8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0287" y="0"/>
            <a:ext cx="3923248" cy="6853236"/>
          </a:xfrm>
          <a:prstGeom prst="rect">
            <a:avLst/>
          </a:prstGeom>
          <a:solidFill>
            <a:schemeClr val="accent2">
              <a:lumMod val="7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0475B8A0-61D9-46E9-8787-46CEB7D0A1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8182" y="-6914"/>
            <a:ext cx="3354778" cy="3467100"/>
          </a:xfrm>
          <a:custGeom>
            <a:avLst/>
            <a:gdLst>
              <a:gd name="connsiteX0" fmla="*/ 0 w 2353172"/>
              <a:gd name="connsiteY0" fmla="*/ 0 h 2431959"/>
              <a:gd name="connsiteX1" fmla="*/ 2353172 w 2353172"/>
              <a:gd name="connsiteY1" fmla="*/ 0 h 2431959"/>
              <a:gd name="connsiteX2" fmla="*/ 2353172 w 2353172"/>
              <a:gd name="connsiteY2" fmla="*/ 2431959 h 2431959"/>
              <a:gd name="connsiteX3" fmla="*/ 2352312 w 2353172"/>
              <a:gd name="connsiteY3" fmla="*/ 2431959 h 2431959"/>
              <a:gd name="connsiteX4" fmla="*/ 2340504 w 2353172"/>
              <a:gd name="connsiteY4" fmla="*/ 2198113 h 2431959"/>
              <a:gd name="connsiteX5" fmla="*/ 134816 w 2353172"/>
              <a:gd name="connsiteY5" fmla="*/ 6383 h 24319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353172" h="2431959">
                <a:moveTo>
                  <a:pt x="0" y="0"/>
                </a:moveTo>
                <a:lnTo>
                  <a:pt x="2353172" y="0"/>
                </a:lnTo>
                <a:lnTo>
                  <a:pt x="2353172" y="2431959"/>
                </a:lnTo>
                <a:lnTo>
                  <a:pt x="2352312" y="2431959"/>
                </a:lnTo>
                <a:lnTo>
                  <a:pt x="2340504" y="2198113"/>
                </a:lnTo>
                <a:cubicBezTo>
                  <a:pt x="2222700" y="1038123"/>
                  <a:pt x="1296917" y="116993"/>
                  <a:pt x="134816" y="6383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D345BFCA-92C3-4C8C-AD4E-7C93B21AB1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8182" y="-6914"/>
            <a:ext cx="3354778" cy="3467100"/>
          </a:xfrm>
          <a:custGeom>
            <a:avLst/>
            <a:gdLst>
              <a:gd name="connsiteX0" fmla="*/ 0 w 2353172"/>
              <a:gd name="connsiteY0" fmla="*/ 0 h 2431959"/>
              <a:gd name="connsiteX1" fmla="*/ 2353172 w 2353172"/>
              <a:gd name="connsiteY1" fmla="*/ 0 h 2431959"/>
              <a:gd name="connsiteX2" fmla="*/ 2353172 w 2353172"/>
              <a:gd name="connsiteY2" fmla="*/ 2431959 h 2431959"/>
              <a:gd name="connsiteX3" fmla="*/ 2352312 w 2353172"/>
              <a:gd name="connsiteY3" fmla="*/ 2431959 h 2431959"/>
              <a:gd name="connsiteX4" fmla="*/ 2340504 w 2353172"/>
              <a:gd name="connsiteY4" fmla="*/ 2198113 h 2431959"/>
              <a:gd name="connsiteX5" fmla="*/ 134816 w 2353172"/>
              <a:gd name="connsiteY5" fmla="*/ 6383 h 24319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353172" h="2431959">
                <a:moveTo>
                  <a:pt x="0" y="0"/>
                </a:moveTo>
                <a:lnTo>
                  <a:pt x="2353172" y="0"/>
                </a:lnTo>
                <a:lnTo>
                  <a:pt x="2353172" y="2431959"/>
                </a:lnTo>
                <a:lnTo>
                  <a:pt x="2352312" y="2431959"/>
                </a:lnTo>
                <a:lnTo>
                  <a:pt x="2340504" y="2198113"/>
                </a:lnTo>
                <a:cubicBezTo>
                  <a:pt x="2222700" y="1038123"/>
                  <a:pt x="1296917" y="116993"/>
                  <a:pt x="134816" y="6383"/>
                </a:cubicBezTo>
                <a:close/>
              </a:path>
            </a:pathLst>
          </a:custGeom>
          <a:solidFill>
            <a:schemeClr val="accent2">
              <a:lumMod val="60000"/>
              <a:lumOff val="40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A42CB2DF-2926-4309-B0C1-B570F8A032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2237191" y="1710167"/>
            <a:ext cx="3354778" cy="6934200"/>
          </a:xfrm>
          <a:custGeom>
            <a:avLst/>
            <a:gdLst>
              <a:gd name="connsiteX0" fmla="*/ 2352312 w 2353172"/>
              <a:gd name="connsiteY0" fmla="*/ 0 h 4863918"/>
              <a:gd name="connsiteX1" fmla="*/ 2353172 w 2353172"/>
              <a:gd name="connsiteY1" fmla="*/ 0 h 4863918"/>
              <a:gd name="connsiteX2" fmla="*/ 2353172 w 2353172"/>
              <a:gd name="connsiteY2" fmla="*/ 4863918 h 4863918"/>
              <a:gd name="connsiteX3" fmla="*/ 2352312 w 2353172"/>
              <a:gd name="connsiteY3" fmla="*/ 4863918 h 4863918"/>
              <a:gd name="connsiteX4" fmla="*/ 2340504 w 2353172"/>
              <a:gd name="connsiteY4" fmla="*/ 4630072 h 4863918"/>
              <a:gd name="connsiteX5" fmla="*/ 134816 w 2353172"/>
              <a:gd name="connsiteY5" fmla="*/ 2438342 h 4863918"/>
              <a:gd name="connsiteX6" fmla="*/ 0 w 2353172"/>
              <a:gd name="connsiteY6" fmla="*/ 2431959 h 4863918"/>
              <a:gd name="connsiteX7" fmla="*/ 134816 w 2353172"/>
              <a:gd name="connsiteY7" fmla="*/ 2425576 h 4863918"/>
              <a:gd name="connsiteX8" fmla="*/ 2340504 w 2353172"/>
              <a:gd name="connsiteY8" fmla="*/ 233845 h 48639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353172" h="4863918">
                <a:moveTo>
                  <a:pt x="2352312" y="0"/>
                </a:moveTo>
                <a:lnTo>
                  <a:pt x="2353172" y="0"/>
                </a:lnTo>
                <a:lnTo>
                  <a:pt x="2353172" y="4863918"/>
                </a:lnTo>
                <a:lnTo>
                  <a:pt x="2352312" y="4863918"/>
                </a:lnTo>
                <a:lnTo>
                  <a:pt x="2340504" y="4630072"/>
                </a:lnTo>
                <a:cubicBezTo>
                  <a:pt x="2222700" y="3470082"/>
                  <a:pt x="1296917" y="2548952"/>
                  <a:pt x="134816" y="2438342"/>
                </a:cubicBezTo>
                <a:lnTo>
                  <a:pt x="0" y="2431959"/>
                </a:lnTo>
                <a:lnTo>
                  <a:pt x="134816" y="2425576"/>
                </a:lnTo>
                <a:cubicBezTo>
                  <a:pt x="1296917" y="2314966"/>
                  <a:pt x="2222700" y="1393835"/>
                  <a:pt x="2340504" y="233845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ADD5268D-4E12-4537-9331-7D63522F47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2237191" y="1710167"/>
            <a:ext cx="3354778" cy="6934200"/>
          </a:xfrm>
          <a:custGeom>
            <a:avLst/>
            <a:gdLst>
              <a:gd name="connsiteX0" fmla="*/ 2352312 w 2353172"/>
              <a:gd name="connsiteY0" fmla="*/ 0 h 4863918"/>
              <a:gd name="connsiteX1" fmla="*/ 2353172 w 2353172"/>
              <a:gd name="connsiteY1" fmla="*/ 0 h 4863918"/>
              <a:gd name="connsiteX2" fmla="*/ 2353172 w 2353172"/>
              <a:gd name="connsiteY2" fmla="*/ 4863918 h 4863918"/>
              <a:gd name="connsiteX3" fmla="*/ 2352312 w 2353172"/>
              <a:gd name="connsiteY3" fmla="*/ 4863918 h 4863918"/>
              <a:gd name="connsiteX4" fmla="*/ 2340504 w 2353172"/>
              <a:gd name="connsiteY4" fmla="*/ 4630072 h 4863918"/>
              <a:gd name="connsiteX5" fmla="*/ 134816 w 2353172"/>
              <a:gd name="connsiteY5" fmla="*/ 2438342 h 4863918"/>
              <a:gd name="connsiteX6" fmla="*/ 0 w 2353172"/>
              <a:gd name="connsiteY6" fmla="*/ 2431959 h 4863918"/>
              <a:gd name="connsiteX7" fmla="*/ 134816 w 2353172"/>
              <a:gd name="connsiteY7" fmla="*/ 2425576 h 4863918"/>
              <a:gd name="connsiteX8" fmla="*/ 2340504 w 2353172"/>
              <a:gd name="connsiteY8" fmla="*/ 233845 h 48639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353172" h="4863918">
                <a:moveTo>
                  <a:pt x="2352312" y="0"/>
                </a:moveTo>
                <a:lnTo>
                  <a:pt x="2353172" y="0"/>
                </a:lnTo>
                <a:lnTo>
                  <a:pt x="2353172" y="4863918"/>
                </a:lnTo>
                <a:lnTo>
                  <a:pt x="2352312" y="4863918"/>
                </a:lnTo>
                <a:lnTo>
                  <a:pt x="2340504" y="4630072"/>
                </a:lnTo>
                <a:cubicBezTo>
                  <a:pt x="2222700" y="3470082"/>
                  <a:pt x="1296917" y="2548952"/>
                  <a:pt x="134816" y="2438342"/>
                </a:cubicBezTo>
                <a:lnTo>
                  <a:pt x="0" y="2431959"/>
                </a:lnTo>
                <a:lnTo>
                  <a:pt x="134816" y="2425576"/>
                </a:lnTo>
                <a:cubicBezTo>
                  <a:pt x="1296917" y="2314966"/>
                  <a:pt x="2222700" y="1393835"/>
                  <a:pt x="2340504" y="233845"/>
                </a:cubicBezTo>
                <a:close/>
              </a:path>
            </a:pathLst>
          </a:custGeom>
          <a:solidFill>
            <a:schemeClr val="accent2">
              <a:lumMod val="60000"/>
              <a:lumOff val="40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D50C2B7-72EC-5947-A660-2B616D91D3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685800"/>
            <a:ext cx="3048000" cy="5491164"/>
          </a:xfrm>
        </p:spPr>
        <p:txBody>
          <a:bodyPr anchor="ctr">
            <a:normAutofit/>
          </a:bodyPr>
          <a:lstStyle/>
          <a:p>
            <a:r>
              <a:rPr lang="en-US">
                <a:solidFill>
                  <a:srgbClr val="FFFFFF"/>
                </a:solidFill>
              </a:rPr>
              <a:t>Questions to consider….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39502E-E4C2-3048-A4D6-97EA578C64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1599" y="685800"/>
            <a:ext cx="5791201" cy="5491164"/>
          </a:xfrm>
        </p:spPr>
        <p:txBody>
          <a:bodyPr anchor="ctr">
            <a:normAutofit/>
          </a:bodyPr>
          <a:lstStyle/>
          <a:p>
            <a:r>
              <a:rPr lang="en-US">
                <a:solidFill>
                  <a:srgbClr val="FFFFFF"/>
                </a:solidFill>
              </a:rPr>
              <a:t>Is a globally representative anthropological “canon” possible? Is it desirable?</a:t>
            </a:r>
          </a:p>
          <a:p>
            <a:r>
              <a:rPr lang="en-US">
                <a:solidFill>
                  <a:srgbClr val="FFFFFF"/>
                </a:solidFill>
              </a:rPr>
              <a:t>How much should we read and discuss anthropological scholarship now widely debunked as explicitly racist, sexist, and colonialist?</a:t>
            </a:r>
          </a:p>
          <a:p>
            <a:endParaRPr lang="en-US">
              <a:solidFill>
                <a:srgbClr val="FFFFFF"/>
              </a:solidFill>
            </a:endParaRPr>
          </a:p>
          <a:p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47688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608FC2-85E0-A54E-A709-F0971566DD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Big Idea: </a:t>
            </a:r>
            <a:br>
              <a:rPr lang="en-US" dirty="0"/>
            </a:br>
            <a:r>
              <a:rPr lang="en-US" dirty="0"/>
              <a:t>What is anthropological theory?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6673FD-B26F-5B47-90B8-D25342EE82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We kick off the course with a consideration of what we mean by anthropology and by theory. What is anthropology as a way of understanding the world? What distinguishes anthropology from other worldviews, including those of other social sciences? What about theory? What is theory and how does it shape anthropological thought?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11762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17FE5E-F050-3247-95EF-B525AE54F3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Learning Objectives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95B12E-D367-BF4F-AAE9-B82AD36F48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By the end of this week, students will be able to:</a:t>
            </a:r>
          </a:p>
          <a:p>
            <a:pPr lvl="0"/>
            <a:r>
              <a:rPr lang="en-US" dirty="0"/>
              <a:t>Explain what differentiates anthropological thought from other ways of interpreting the world</a:t>
            </a:r>
          </a:p>
          <a:p>
            <a:pPr lvl="0"/>
            <a:r>
              <a:rPr lang="en-US" dirty="0"/>
              <a:t>Define theory</a:t>
            </a:r>
          </a:p>
        </p:txBody>
      </p:sp>
    </p:spTree>
    <p:extLst>
      <p:ext uri="{BB962C8B-B14F-4D97-AF65-F5344CB8AC3E}">
        <p14:creationId xmlns:p14="http://schemas.microsoft.com/office/powerpoint/2010/main" val="9582620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7A08E557-10DB-421A-876E-1AE58F8E07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844703" y="3732560"/>
            <a:ext cx="3352193" cy="3125440"/>
          </a:xfrm>
          <a:custGeom>
            <a:avLst/>
            <a:gdLst>
              <a:gd name="connsiteX0" fmla="*/ 0 w 3352193"/>
              <a:gd name="connsiteY0" fmla="*/ 3125374 h 3125440"/>
              <a:gd name="connsiteX1" fmla="*/ 2579 w 3352193"/>
              <a:gd name="connsiteY1" fmla="*/ 3125440 h 3125440"/>
              <a:gd name="connsiteX2" fmla="*/ 0 w 3352193"/>
              <a:gd name="connsiteY2" fmla="*/ 3125440 h 3125440"/>
              <a:gd name="connsiteX3" fmla="*/ 3352193 w 3352193"/>
              <a:gd name="connsiteY3" fmla="*/ 0 h 3125440"/>
              <a:gd name="connsiteX4" fmla="*/ 3352193 w 3352193"/>
              <a:gd name="connsiteY4" fmla="*/ 3125440 h 3125440"/>
              <a:gd name="connsiteX5" fmla="*/ 2579 w 3352193"/>
              <a:gd name="connsiteY5" fmla="*/ 3125440 h 3125440"/>
              <a:gd name="connsiteX6" fmla="*/ 3348685 w 3352193"/>
              <a:gd name="connsiteY6" fmla="*/ 47035 h 31254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352193" h="3125440">
                <a:moveTo>
                  <a:pt x="0" y="3125374"/>
                </a:moveTo>
                <a:lnTo>
                  <a:pt x="2579" y="3125440"/>
                </a:lnTo>
                <a:lnTo>
                  <a:pt x="0" y="3125440"/>
                </a:lnTo>
                <a:close/>
                <a:moveTo>
                  <a:pt x="3352193" y="0"/>
                </a:moveTo>
                <a:lnTo>
                  <a:pt x="3352193" y="3125440"/>
                </a:lnTo>
                <a:lnTo>
                  <a:pt x="2579" y="3125440"/>
                </a:lnTo>
                <a:cubicBezTo>
                  <a:pt x="1744073" y="3125440"/>
                  <a:pt x="3176441" y="1776129"/>
                  <a:pt x="3348685" y="47035"/>
                </a:cubicBezTo>
                <a:close/>
              </a:path>
            </a:pathLst>
          </a:custGeom>
          <a:solidFill>
            <a:schemeClr val="accent2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B663E900-0B59-4326-97A6-326A75B124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4813B66-A56C-47CF-A925-B6177C5A64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3971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B2147D44-C97C-405A-A47A-45863B50D9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880578" y="0"/>
            <a:ext cx="10311423" cy="6858000"/>
          </a:xfrm>
          <a:custGeom>
            <a:avLst/>
            <a:gdLst>
              <a:gd name="connsiteX0" fmla="*/ 3491766 w 10311423"/>
              <a:gd name="connsiteY0" fmla="*/ 0 h 6858000"/>
              <a:gd name="connsiteX1" fmla="*/ 3516179 w 10311423"/>
              <a:gd name="connsiteY1" fmla="*/ 0 h 6858000"/>
              <a:gd name="connsiteX2" fmla="*/ 4068324 w 10311423"/>
              <a:gd name="connsiteY2" fmla="*/ 0 h 6858000"/>
              <a:gd name="connsiteX3" fmla="*/ 5624072 w 10311423"/>
              <a:gd name="connsiteY3" fmla="*/ 0 h 6858000"/>
              <a:gd name="connsiteX4" fmla="*/ 6389966 w 10311423"/>
              <a:gd name="connsiteY4" fmla="*/ 0 h 6858000"/>
              <a:gd name="connsiteX5" fmla="*/ 7032359 w 10311423"/>
              <a:gd name="connsiteY5" fmla="*/ 0 h 6858000"/>
              <a:gd name="connsiteX6" fmla="*/ 8830217 w 10311423"/>
              <a:gd name="connsiteY6" fmla="*/ 0 h 6858000"/>
              <a:gd name="connsiteX7" fmla="*/ 9753600 w 10311423"/>
              <a:gd name="connsiteY7" fmla="*/ 0 h 6858000"/>
              <a:gd name="connsiteX8" fmla="*/ 10311423 w 10311423"/>
              <a:gd name="connsiteY8" fmla="*/ 0 h 6858000"/>
              <a:gd name="connsiteX9" fmla="*/ 10311423 w 10311423"/>
              <a:gd name="connsiteY9" fmla="*/ 6858000 h 6858000"/>
              <a:gd name="connsiteX10" fmla="*/ 4007 w 10311423"/>
              <a:gd name="connsiteY10" fmla="*/ 6858000 h 6858000"/>
              <a:gd name="connsiteX11" fmla="*/ 4007 w 10311423"/>
              <a:gd name="connsiteY11" fmla="*/ 3688236 h 6858000"/>
              <a:gd name="connsiteX12" fmla="*/ 0 w 10311423"/>
              <a:gd name="connsiteY12" fmla="*/ 3529178 h 6858000"/>
              <a:gd name="connsiteX13" fmla="*/ 3156672 w 10311423"/>
              <a:gd name="connsiteY13" fmla="*/ 18220 h 6858000"/>
              <a:gd name="connsiteX14" fmla="*/ 3491766 w 10311423"/>
              <a:gd name="connsiteY14" fmla="*/ 1238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10311423" h="6858000">
                <a:moveTo>
                  <a:pt x="3491766" y="0"/>
                </a:moveTo>
                <a:lnTo>
                  <a:pt x="3516179" y="0"/>
                </a:lnTo>
                <a:lnTo>
                  <a:pt x="4068324" y="0"/>
                </a:lnTo>
                <a:lnTo>
                  <a:pt x="5624072" y="0"/>
                </a:lnTo>
                <a:lnTo>
                  <a:pt x="6389966" y="0"/>
                </a:lnTo>
                <a:lnTo>
                  <a:pt x="7032359" y="0"/>
                </a:lnTo>
                <a:lnTo>
                  <a:pt x="8830217" y="0"/>
                </a:lnTo>
                <a:lnTo>
                  <a:pt x="9753600" y="0"/>
                </a:lnTo>
                <a:lnTo>
                  <a:pt x="10311423" y="0"/>
                </a:lnTo>
                <a:lnTo>
                  <a:pt x="10311423" y="6858000"/>
                </a:lnTo>
                <a:lnTo>
                  <a:pt x="4007" y="6858000"/>
                </a:lnTo>
                <a:lnTo>
                  <a:pt x="4007" y="3688236"/>
                </a:lnTo>
                <a:lnTo>
                  <a:pt x="0" y="3529178"/>
                </a:lnTo>
                <a:cubicBezTo>
                  <a:pt x="0" y="1701886"/>
                  <a:pt x="1383616" y="198950"/>
                  <a:pt x="3156672" y="18220"/>
                </a:cubicBezTo>
                <a:lnTo>
                  <a:pt x="3491766" y="1238"/>
                </a:lnTo>
                <a:close/>
              </a:path>
            </a:pathLst>
          </a:custGeom>
          <a:solidFill>
            <a:schemeClr val="accent2">
              <a:lumMod val="75000"/>
              <a:alpha val="7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70227DB4-32B5-4FE1-8847-991A412DBE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057997" y="3597208"/>
            <a:ext cx="3132577" cy="3260792"/>
          </a:xfrm>
          <a:custGeom>
            <a:avLst/>
            <a:gdLst>
              <a:gd name="connsiteX0" fmla="*/ 3132577 w 3132577"/>
              <a:gd name="connsiteY0" fmla="*/ 0 h 3260792"/>
              <a:gd name="connsiteX1" fmla="*/ 3132577 w 3132577"/>
              <a:gd name="connsiteY1" fmla="*/ 3260792 h 3260792"/>
              <a:gd name="connsiteX2" fmla="*/ 0 w 3132577"/>
              <a:gd name="connsiteY2" fmla="*/ 3260792 h 3260792"/>
              <a:gd name="connsiteX3" fmla="*/ 49518 w 3132577"/>
              <a:gd name="connsiteY3" fmla="*/ 3254500 h 3260792"/>
              <a:gd name="connsiteX4" fmla="*/ 3131620 w 3132577"/>
              <a:gd name="connsiteY4" fmla="*/ 12589 h 32607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132577" h="3260792">
                <a:moveTo>
                  <a:pt x="3132577" y="0"/>
                </a:moveTo>
                <a:lnTo>
                  <a:pt x="3132577" y="3260792"/>
                </a:lnTo>
                <a:lnTo>
                  <a:pt x="0" y="3260792"/>
                </a:lnTo>
                <a:lnTo>
                  <a:pt x="49518" y="3254500"/>
                </a:lnTo>
                <a:cubicBezTo>
                  <a:pt x="1684321" y="3004707"/>
                  <a:pt x="2963023" y="1672736"/>
                  <a:pt x="3131620" y="12589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068B6DAD-7E1E-4EF6-8EA1-63EE2D580A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1501118"/>
            <a:ext cx="12182323" cy="5356883"/>
          </a:xfrm>
          <a:custGeom>
            <a:avLst/>
            <a:gdLst>
              <a:gd name="connsiteX0" fmla="*/ 0 w 12182323"/>
              <a:gd name="connsiteY0" fmla="*/ 0 h 5356883"/>
              <a:gd name="connsiteX1" fmla="*/ 9210 w 12182323"/>
              <a:gd name="connsiteY1" fmla="*/ 182385 h 5356883"/>
              <a:gd name="connsiteX2" fmla="*/ 3648465 w 12182323"/>
              <a:gd name="connsiteY2" fmla="*/ 3466503 h 5356883"/>
              <a:gd name="connsiteX3" fmla="*/ 12182323 w 12182323"/>
              <a:gd name="connsiteY3" fmla="*/ 3466500 h 5356883"/>
              <a:gd name="connsiteX4" fmla="*/ 12182323 w 12182323"/>
              <a:gd name="connsiteY4" fmla="*/ 5356883 h 5356883"/>
              <a:gd name="connsiteX5" fmla="*/ 0 w 12182323"/>
              <a:gd name="connsiteY5" fmla="*/ 5356883 h 53568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2182323" h="5356883">
                <a:moveTo>
                  <a:pt x="0" y="0"/>
                </a:moveTo>
                <a:lnTo>
                  <a:pt x="9210" y="182385"/>
                </a:lnTo>
                <a:cubicBezTo>
                  <a:pt x="196543" y="2027025"/>
                  <a:pt x="1754400" y="3466503"/>
                  <a:pt x="3648465" y="3466503"/>
                </a:cubicBezTo>
                <a:lnTo>
                  <a:pt x="12182323" y="3466500"/>
                </a:lnTo>
                <a:lnTo>
                  <a:pt x="12182323" y="5356883"/>
                </a:lnTo>
                <a:lnTo>
                  <a:pt x="0" y="5356883"/>
                </a:lnTo>
                <a:close/>
              </a:path>
            </a:pathLst>
          </a:custGeom>
          <a:solidFill>
            <a:schemeClr val="accent2">
              <a:lumMod val="60000"/>
              <a:lumOff val="40000"/>
              <a:alpha val="2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5FF844C3-EAFE-2A46-932E-82199AA754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09081" y="1122361"/>
            <a:ext cx="7478974" cy="2992439"/>
          </a:xfrm>
        </p:spPr>
        <p:txBody>
          <a:bodyPr vert="horz" lIns="91440" tIns="45720" rIns="91440" bIns="45720" rtlCol="0" anchor="b">
            <a:normAutofit/>
          </a:bodyPr>
          <a:lstStyle/>
          <a:p>
            <a:pPr>
              <a:lnSpc>
                <a:spcPct val="100000"/>
              </a:lnSpc>
            </a:pPr>
            <a:r>
              <a:rPr lang="en-US" dirty="0">
                <a:solidFill>
                  <a:srgbClr val="FFFFFF"/>
                </a:solidFill>
              </a:rPr>
              <a:t>What is anthropology?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0B7D7932-A8EB-3E4F-AD72-7436E245DC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709081" y="5411337"/>
            <a:ext cx="6509982" cy="760863"/>
          </a:xfrm>
        </p:spPr>
        <p:txBody>
          <a:bodyPr vert="horz" lIns="91440" tIns="45720" rIns="91440" bIns="45720" rtlCol="0">
            <a:normAutofit/>
          </a:bodyPr>
          <a:lstStyle/>
          <a:p>
            <a:pPr>
              <a:lnSpc>
                <a:spcPct val="110000"/>
              </a:lnSpc>
            </a:pPr>
            <a:endParaRPr lang="en-US" sz="800" b="1" cap="all" spc="3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78073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9C2B84E4-3649-482C-BD35-51CFD74FBD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ACE25BC1-2985-4214-A507-0A333899D6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267201" cy="6858000"/>
          </a:xfrm>
          <a:custGeom>
            <a:avLst/>
            <a:gdLst>
              <a:gd name="connsiteX0" fmla="*/ 0 w 4267201"/>
              <a:gd name="connsiteY0" fmla="*/ 0 h 6858000"/>
              <a:gd name="connsiteX1" fmla="*/ 4267201 w 4267201"/>
              <a:gd name="connsiteY1" fmla="*/ 0 h 6858000"/>
              <a:gd name="connsiteX2" fmla="*/ 4267201 w 4267201"/>
              <a:gd name="connsiteY2" fmla="*/ 1397000 h 6858000"/>
              <a:gd name="connsiteX3" fmla="*/ 4267201 w 4267201"/>
              <a:gd name="connsiteY3" fmla="*/ 1600200 h 6858000"/>
              <a:gd name="connsiteX4" fmla="*/ 4267201 w 4267201"/>
              <a:gd name="connsiteY4" fmla="*/ 4205703 h 6858000"/>
              <a:gd name="connsiteX5" fmla="*/ 4265081 w 4267201"/>
              <a:gd name="connsiteY5" fmla="*/ 4250752 h 6858000"/>
              <a:gd name="connsiteX6" fmla="*/ 4265081 w 4267201"/>
              <a:gd name="connsiteY6" fmla="*/ 4276165 h 6858000"/>
              <a:gd name="connsiteX7" fmla="*/ 4263877 w 4267201"/>
              <a:gd name="connsiteY7" fmla="*/ 4276165 h 6858000"/>
              <a:gd name="connsiteX8" fmla="*/ 4258654 w 4267201"/>
              <a:gd name="connsiteY8" fmla="*/ 4386466 h 6858000"/>
              <a:gd name="connsiteX9" fmla="*/ 1819737 w 4267201"/>
              <a:gd name="connsiteY9" fmla="*/ 6840915 h 6858000"/>
              <a:gd name="connsiteX10" fmla="*/ 1553968 w 4267201"/>
              <a:gd name="connsiteY10" fmla="*/ 6854335 h 6858000"/>
              <a:gd name="connsiteX11" fmla="*/ 1553968 w 4267201"/>
              <a:gd name="connsiteY11" fmla="*/ 6858000 h 6858000"/>
              <a:gd name="connsiteX12" fmla="*/ 0 w 4267201"/>
              <a:gd name="connsiteY12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4267201" h="6858000">
                <a:moveTo>
                  <a:pt x="0" y="0"/>
                </a:moveTo>
                <a:lnTo>
                  <a:pt x="4267201" y="0"/>
                </a:lnTo>
                <a:lnTo>
                  <a:pt x="4267201" y="1397000"/>
                </a:lnTo>
                <a:lnTo>
                  <a:pt x="4267201" y="1600200"/>
                </a:lnTo>
                <a:lnTo>
                  <a:pt x="4267201" y="4205703"/>
                </a:lnTo>
                <a:lnTo>
                  <a:pt x="4265081" y="4250752"/>
                </a:lnTo>
                <a:lnTo>
                  <a:pt x="4265081" y="4276165"/>
                </a:lnTo>
                <a:lnTo>
                  <a:pt x="4263877" y="4276165"/>
                </a:lnTo>
                <a:lnTo>
                  <a:pt x="4258654" y="4386466"/>
                </a:lnTo>
                <a:cubicBezTo>
                  <a:pt x="4135569" y="5679631"/>
                  <a:pt x="3110552" y="6709825"/>
                  <a:pt x="1819737" y="6840915"/>
                </a:cubicBezTo>
                <a:lnTo>
                  <a:pt x="1553968" y="6854335"/>
                </a:lnTo>
                <a:lnTo>
                  <a:pt x="1553968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45F04A5C-6715-4359-A8D6-200E88C293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308254"/>
            <a:ext cx="12192000" cy="4549747"/>
          </a:xfrm>
          <a:custGeom>
            <a:avLst/>
            <a:gdLst>
              <a:gd name="connsiteX0" fmla="*/ 0 w 12192000"/>
              <a:gd name="connsiteY0" fmla="*/ 0 h 4549747"/>
              <a:gd name="connsiteX1" fmla="*/ 4679 w 12192000"/>
              <a:gd name="connsiteY1" fmla="*/ 0 h 4549747"/>
              <a:gd name="connsiteX2" fmla="*/ 18887 w 12192000"/>
              <a:gd name="connsiteY2" fmla="*/ 281361 h 4549747"/>
              <a:gd name="connsiteX3" fmla="*/ 3658142 w 12192000"/>
              <a:gd name="connsiteY3" fmla="*/ 3565479 h 4549747"/>
              <a:gd name="connsiteX4" fmla="*/ 3758325 w 12192000"/>
              <a:gd name="connsiteY4" fmla="*/ 3562945 h 4549747"/>
              <a:gd name="connsiteX5" fmla="*/ 3758325 w 12192000"/>
              <a:gd name="connsiteY5" fmla="*/ 3565479 h 4549747"/>
              <a:gd name="connsiteX6" fmla="*/ 11844593 w 12192000"/>
              <a:gd name="connsiteY6" fmla="*/ 3565479 h 4549747"/>
              <a:gd name="connsiteX7" fmla="*/ 11844593 w 12192000"/>
              <a:gd name="connsiteY7" fmla="*/ 3565476 h 4549747"/>
              <a:gd name="connsiteX8" fmla="*/ 12192000 w 12192000"/>
              <a:gd name="connsiteY8" fmla="*/ 3565476 h 4549747"/>
              <a:gd name="connsiteX9" fmla="*/ 12192000 w 12192000"/>
              <a:gd name="connsiteY9" fmla="*/ 4417168 h 4549747"/>
              <a:gd name="connsiteX10" fmla="*/ 12192000 w 12192000"/>
              <a:gd name="connsiteY10" fmla="*/ 4549747 h 4549747"/>
              <a:gd name="connsiteX11" fmla="*/ 0 w 12192000"/>
              <a:gd name="connsiteY11" fmla="*/ 4549747 h 45497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2192000" h="4549747">
                <a:moveTo>
                  <a:pt x="0" y="0"/>
                </a:moveTo>
                <a:lnTo>
                  <a:pt x="4679" y="0"/>
                </a:lnTo>
                <a:lnTo>
                  <a:pt x="18887" y="281361"/>
                </a:lnTo>
                <a:cubicBezTo>
                  <a:pt x="206220" y="2126001"/>
                  <a:pt x="1764077" y="3565479"/>
                  <a:pt x="3658142" y="3565479"/>
                </a:cubicBezTo>
                <a:lnTo>
                  <a:pt x="3758325" y="3562945"/>
                </a:lnTo>
                <a:lnTo>
                  <a:pt x="3758325" y="3565479"/>
                </a:lnTo>
                <a:lnTo>
                  <a:pt x="11844593" y="3565479"/>
                </a:lnTo>
                <a:lnTo>
                  <a:pt x="11844593" y="3565476"/>
                </a:lnTo>
                <a:lnTo>
                  <a:pt x="12192000" y="3565476"/>
                </a:lnTo>
                <a:lnTo>
                  <a:pt x="12192000" y="4417168"/>
                </a:lnTo>
                <a:lnTo>
                  <a:pt x="12192000" y="4549747"/>
                </a:lnTo>
                <a:lnTo>
                  <a:pt x="0" y="4549747"/>
                </a:lnTo>
                <a:close/>
              </a:path>
            </a:pathLst>
          </a:custGeom>
          <a:solidFill>
            <a:schemeClr val="accent2">
              <a:lumMod val="75000"/>
              <a:alpha val="25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57DC7E67-F6CB-2347-B72D-680A615D03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685800"/>
            <a:ext cx="3358776" cy="3886200"/>
          </a:xfrm>
        </p:spPr>
        <p:txBody>
          <a:bodyPr anchor="t">
            <a:normAutofit/>
          </a:bodyPr>
          <a:lstStyle/>
          <a:p>
            <a:r>
              <a:rPr lang="en-US" sz="3400">
                <a:solidFill>
                  <a:srgbClr val="FFFFFF"/>
                </a:solidFill>
              </a:rPr>
              <a:t>What is anthropology?</a:t>
            </a:r>
          </a:p>
        </p:txBody>
      </p:sp>
      <p:graphicFrame>
        <p:nvGraphicFramePr>
          <p:cNvPr id="7" name="Content Placeholder 4">
            <a:extLst>
              <a:ext uri="{FF2B5EF4-FFF2-40B4-BE49-F238E27FC236}">
                <a16:creationId xmlns:a16="http://schemas.microsoft.com/office/drawing/2014/main" id="{C3B649C7-C79F-4768-B737-B487F2FC6A6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54604103"/>
              </p:ext>
            </p:extLst>
          </p:nvPr>
        </p:nvGraphicFramePr>
        <p:xfrm>
          <a:off x="5037984" y="591671"/>
          <a:ext cx="6544416" cy="466612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086151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8354E4A1-6024-4D18-89EA-EB7EF53D34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EFA0B0F3-4BE3-414F-BF92-563F722B1F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5156" y="0"/>
            <a:ext cx="12186844" cy="2128964"/>
          </a:xfrm>
          <a:custGeom>
            <a:avLst/>
            <a:gdLst>
              <a:gd name="connsiteX0" fmla="*/ 0 w 12186844"/>
              <a:gd name="connsiteY0" fmla="*/ 0 h 2128964"/>
              <a:gd name="connsiteX1" fmla="*/ 12186844 w 12186844"/>
              <a:gd name="connsiteY1" fmla="*/ 0 h 2128964"/>
              <a:gd name="connsiteX2" fmla="*/ 12186844 w 12186844"/>
              <a:gd name="connsiteY2" fmla="*/ 2128964 h 2128964"/>
              <a:gd name="connsiteX3" fmla="*/ 2247277 w 12186844"/>
              <a:gd name="connsiteY3" fmla="*/ 2128964 h 2128964"/>
              <a:gd name="connsiteX4" fmla="*/ 2326545 w 12186844"/>
              <a:gd name="connsiteY4" fmla="*/ 2125211 h 2128964"/>
              <a:gd name="connsiteX5" fmla="*/ 2191729 w 12186844"/>
              <a:gd name="connsiteY5" fmla="*/ 2118828 h 2128964"/>
              <a:gd name="connsiteX6" fmla="*/ 66975 w 12186844"/>
              <a:gd name="connsiteY6" fmla="*/ 349781 h 21289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86844" h="2128964">
                <a:moveTo>
                  <a:pt x="0" y="0"/>
                </a:moveTo>
                <a:lnTo>
                  <a:pt x="12186844" y="0"/>
                </a:lnTo>
                <a:lnTo>
                  <a:pt x="12186844" y="2128964"/>
                </a:lnTo>
                <a:lnTo>
                  <a:pt x="2247277" y="2128964"/>
                </a:lnTo>
                <a:lnTo>
                  <a:pt x="2326545" y="2125211"/>
                </a:lnTo>
                <a:lnTo>
                  <a:pt x="2191729" y="2118828"/>
                </a:lnTo>
                <a:cubicBezTo>
                  <a:pt x="1174891" y="2022044"/>
                  <a:pt x="338983" y="1304706"/>
                  <a:pt x="66975" y="34978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3B544EC4-1768-4207-B2BF-E806799528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833672" y="0"/>
            <a:ext cx="2353172" cy="2431959"/>
          </a:xfrm>
          <a:custGeom>
            <a:avLst/>
            <a:gdLst>
              <a:gd name="connsiteX0" fmla="*/ 0 w 2353172"/>
              <a:gd name="connsiteY0" fmla="*/ 0 h 2431959"/>
              <a:gd name="connsiteX1" fmla="*/ 2353172 w 2353172"/>
              <a:gd name="connsiteY1" fmla="*/ 0 h 2431959"/>
              <a:gd name="connsiteX2" fmla="*/ 2353172 w 2353172"/>
              <a:gd name="connsiteY2" fmla="*/ 2431959 h 2431959"/>
              <a:gd name="connsiteX3" fmla="*/ 2352312 w 2353172"/>
              <a:gd name="connsiteY3" fmla="*/ 2431959 h 2431959"/>
              <a:gd name="connsiteX4" fmla="*/ 2340504 w 2353172"/>
              <a:gd name="connsiteY4" fmla="*/ 2198113 h 2431959"/>
              <a:gd name="connsiteX5" fmla="*/ 134816 w 2353172"/>
              <a:gd name="connsiteY5" fmla="*/ 6383 h 24319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353172" h="2431959">
                <a:moveTo>
                  <a:pt x="0" y="0"/>
                </a:moveTo>
                <a:lnTo>
                  <a:pt x="2353172" y="0"/>
                </a:lnTo>
                <a:lnTo>
                  <a:pt x="2353172" y="2431959"/>
                </a:lnTo>
                <a:lnTo>
                  <a:pt x="2352312" y="2431959"/>
                </a:lnTo>
                <a:lnTo>
                  <a:pt x="2340504" y="2198113"/>
                </a:lnTo>
                <a:cubicBezTo>
                  <a:pt x="2222700" y="1038123"/>
                  <a:pt x="1296917" y="116993"/>
                  <a:pt x="134816" y="6383"/>
                </a:cubicBezTo>
                <a:close/>
              </a:path>
            </a:pathLst>
          </a:custGeom>
          <a:solidFill>
            <a:schemeClr val="accent2">
              <a:lumMod val="7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57DC7E67-F6CB-2347-B72D-680A615D03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484497"/>
            <a:ext cx="9753600" cy="1239528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FFFF"/>
                </a:solidFill>
              </a:rPr>
              <a:t>What is anthropology?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2C6F9F10-3CBE-FD4A-9645-D40EEE13C6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2790825"/>
            <a:ext cx="10134600" cy="338613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Core concepts</a:t>
            </a:r>
          </a:p>
          <a:p>
            <a:pPr lvl="1"/>
            <a:r>
              <a:rPr lang="en-US" dirty="0"/>
              <a:t>Culture</a:t>
            </a:r>
          </a:p>
          <a:p>
            <a:pPr lvl="1"/>
            <a:r>
              <a:rPr lang="en-US" dirty="0"/>
              <a:t>Holism</a:t>
            </a:r>
          </a:p>
          <a:p>
            <a:pPr lvl="1"/>
            <a:r>
              <a:rPr lang="en-US" dirty="0"/>
              <a:t>Culturally relativism</a:t>
            </a:r>
          </a:p>
          <a:p>
            <a:pPr lvl="1"/>
            <a:r>
              <a:rPr lang="en-US" dirty="0"/>
              <a:t>Universalism</a:t>
            </a:r>
          </a:p>
          <a:p>
            <a:pPr lvl="1"/>
            <a:r>
              <a:rPr lang="en-US" dirty="0"/>
              <a:t>Fieldwork</a:t>
            </a:r>
          </a:p>
          <a:p>
            <a:pPr lvl="1"/>
            <a:r>
              <a:rPr lang="en-US" dirty="0"/>
              <a:t>Science (?)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35604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E0C4F46D-CC73-5E48-89FA-1845F2EF49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Wait a minute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77869D4-8152-F54D-9D18-EF0EB74E280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When did that happen? Who decided?</a:t>
            </a:r>
          </a:p>
        </p:txBody>
      </p:sp>
    </p:spTree>
    <p:extLst>
      <p:ext uri="{BB962C8B-B14F-4D97-AF65-F5344CB8AC3E}">
        <p14:creationId xmlns:p14="http://schemas.microsoft.com/office/powerpoint/2010/main" val="24006344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>
            <a:extLst>
              <a:ext uri="{FF2B5EF4-FFF2-40B4-BE49-F238E27FC236}">
                <a16:creationId xmlns:a16="http://schemas.microsoft.com/office/drawing/2014/main" id="{7A08E557-10DB-421A-876E-1AE58F8E07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844703" y="3732560"/>
            <a:ext cx="3352193" cy="3125440"/>
          </a:xfrm>
          <a:custGeom>
            <a:avLst/>
            <a:gdLst>
              <a:gd name="connsiteX0" fmla="*/ 0 w 3352193"/>
              <a:gd name="connsiteY0" fmla="*/ 3125374 h 3125440"/>
              <a:gd name="connsiteX1" fmla="*/ 2579 w 3352193"/>
              <a:gd name="connsiteY1" fmla="*/ 3125440 h 3125440"/>
              <a:gd name="connsiteX2" fmla="*/ 0 w 3352193"/>
              <a:gd name="connsiteY2" fmla="*/ 3125440 h 3125440"/>
              <a:gd name="connsiteX3" fmla="*/ 3352193 w 3352193"/>
              <a:gd name="connsiteY3" fmla="*/ 0 h 3125440"/>
              <a:gd name="connsiteX4" fmla="*/ 3352193 w 3352193"/>
              <a:gd name="connsiteY4" fmla="*/ 3125440 h 3125440"/>
              <a:gd name="connsiteX5" fmla="*/ 2579 w 3352193"/>
              <a:gd name="connsiteY5" fmla="*/ 3125440 h 3125440"/>
              <a:gd name="connsiteX6" fmla="*/ 3348685 w 3352193"/>
              <a:gd name="connsiteY6" fmla="*/ 47035 h 31254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352193" h="3125440">
                <a:moveTo>
                  <a:pt x="0" y="3125374"/>
                </a:moveTo>
                <a:lnTo>
                  <a:pt x="2579" y="3125440"/>
                </a:lnTo>
                <a:lnTo>
                  <a:pt x="0" y="3125440"/>
                </a:lnTo>
                <a:close/>
                <a:moveTo>
                  <a:pt x="3352193" y="0"/>
                </a:moveTo>
                <a:lnTo>
                  <a:pt x="3352193" y="3125440"/>
                </a:lnTo>
                <a:lnTo>
                  <a:pt x="2579" y="3125440"/>
                </a:lnTo>
                <a:cubicBezTo>
                  <a:pt x="1744073" y="3125440"/>
                  <a:pt x="3176441" y="1776129"/>
                  <a:pt x="3348685" y="47035"/>
                </a:cubicBezTo>
                <a:close/>
              </a:path>
            </a:pathLst>
          </a:custGeom>
          <a:solidFill>
            <a:schemeClr val="accent2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6546463B-70A1-43E6-B786-035D36280F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A4813B66-A56C-47CF-A925-B6177C5A64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C517E074-21FE-461F-9CB8-585502F3E6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custGeom>
            <a:avLst/>
            <a:gdLst>
              <a:gd name="connsiteX0" fmla="*/ 3269307 w 12192000"/>
              <a:gd name="connsiteY0" fmla="*/ 0 h 6858000"/>
              <a:gd name="connsiteX1" fmla="*/ 12192000 w 12192000"/>
              <a:gd name="connsiteY1" fmla="*/ 0 h 6858000"/>
              <a:gd name="connsiteX2" fmla="*/ 12192000 w 12192000"/>
              <a:gd name="connsiteY2" fmla="*/ 6858000 h 6858000"/>
              <a:gd name="connsiteX3" fmla="*/ 0 w 12192000"/>
              <a:gd name="connsiteY3" fmla="*/ 6858000 h 6858000"/>
              <a:gd name="connsiteX4" fmla="*/ 0 w 12192000"/>
              <a:gd name="connsiteY4" fmla="*/ 3482242 h 6858000"/>
              <a:gd name="connsiteX5" fmla="*/ 1231 w 12192000"/>
              <a:gd name="connsiteY5" fmla="*/ 3482242 h 6858000"/>
              <a:gd name="connsiteX6" fmla="*/ 18151 w 12192000"/>
              <a:gd name="connsiteY6" fmla="*/ 3147147 h 6858000"/>
              <a:gd name="connsiteX7" fmla="*/ 3178853 w 12192000"/>
              <a:gd name="connsiteY7" fmla="*/ 6448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6858000">
                <a:moveTo>
                  <a:pt x="3269307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lnTo>
                  <a:pt x="0" y="3482242"/>
                </a:lnTo>
                <a:lnTo>
                  <a:pt x="1231" y="3482242"/>
                </a:lnTo>
                <a:lnTo>
                  <a:pt x="18151" y="3147147"/>
                </a:lnTo>
                <a:cubicBezTo>
                  <a:pt x="186961" y="1484908"/>
                  <a:pt x="1513587" y="164949"/>
                  <a:pt x="3178853" y="6448"/>
                </a:cubicBezTo>
                <a:close/>
              </a:path>
            </a:pathLst>
          </a:custGeom>
          <a:solidFill>
            <a:schemeClr val="accent2">
              <a:lumMod val="75000"/>
              <a:alpha val="7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9CCC1C5C-A27C-49C2-896E-78C2744FBE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5516931" cy="6858000"/>
          </a:xfrm>
          <a:custGeom>
            <a:avLst/>
            <a:gdLst>
              <a:gd name="connsiteX0" fmla="*/ 0 w 5516931"/>
              <a:gd name="connsiteY0" fmla="*/ 0 h 6858000"/>
              <a:gd name="connsiteX1" fmla="*/ 5516931 w 5516931"/>
              <a:gd name="connsiteY1" fmla="*/ 0 h 6858000"/>
              <a:gd name="connsiteX2" fmla="*/ 2085976 w 5516931"/>
              <a:gd name="connsiteY2" fmla="*/ 3430955 h 6858000"/>
              <a:gd name="connsiteX3" fmla="*/ 5340375 w 5516931"/>
              <a:gd name="connsiteY3" fmla="*/ 6857446 h 6858000"/>
              <a:gd name="connsiteX4" fmla="*/ 5362287 w 5516931"/>
              <a:gd name="connsiteY4" fmla="*/ 6858000 h 6858000"/>
              <a:gd name="connsiteX5" fmla="*/ 0 w 5516931"/>
              <a:gd name="connsiteY5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516931" h="6858000">
                <a:moveTo>
                  <a:pt x="0" y="0"/>
                </a:moveTo>
                <a:lnTo>
                  <a:pt x="5516931" y="0"/>
                </a:lnTo>
                <a:cubicBezTo>
                  <a:pt x="3622067" y="0"/>
                  <a:pt x="2085976" y="1536091"/>
                  <a:pt x="2085976" y="3430955"/>
                </a:cubicBezTo>
                <a:cubicBezTo>
                  <a:pt x="2085976" y="5266604"/>
                  <a:pt x="3527561" y="6765554"/>
                  <a:pt x="5340375" y="6857446"/>
                </a:cubicBezTo>
                <a:lnTo>
                  <a:pt x="5362287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>
              <a:lumMod val="60000"/>
              <a:lumOff val="40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E458ADD3-908A-40BF-A877-0C59E8E80A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1" y="1472769"/>
            <a:ext cx="12192000" cy="5385231"/>
          </a:xfrm>
          <a:custGeom>
            <a:avLst/>
            <a:gdLst>
              <a:gd name="connsiteX0" fmla="*/ 400 w 12192000"/>
              <a:gd name="connsiteY0" fmla="*/ 0 h 5385231"/>
              <a:gd name="connsiteX1" fmla="*/ 12192000 w 12192000"/>
              <a:gd name="connsiteY1" fmla="*/ 0 h 5385231"/>
              <a:gd name="connsiteX2" fmla="*/ 12192000 w 12192000"/>
              <a:gd name="connsiteY2" fmla="*/ 2227050 h 5385231"/>
              <a:gd name="connsiteX3" fmla="*/ 11930785 w 12192000"/>
              <a:gd name="connsiteY3" fmla="*/ 2227050 h 5385231"/>
              <a:gd name="connsiteX4" fmla="*/ 11930785 w 12192000"/>
              <a:gd name="connsiteY4" fmla="*/ 2227047 h 5385231"/>
              <a:gd name="connsiteX5" fmla="*/ 3759663 w 12192000"/>
              <a:gd name="connsiteY5" fmla="*/ 2227047 h 5385231"/>
              <a:gd name="connsiteX6" fmla="*/ 3759663 w 12192000"/>
              <a:gd name="connsiteY6" fmla="*/ 2229581 h 5385231"/>
              <a:gd name="connsiteX7" fmla="*/ 3658429 w 12192000"/>
              <a:gd name="connsiteY7" fmla="*/ 2227047 h 5385231"/>
              <a:gd name="connsiteX8" fmla="*/ 32453 w 12192000"/>
              <a:gd name="connsiteY8" fmla="*/ 5170296 h 5385231"/>
              <a:gd name="connsiteX9" fmla="*/ 0 w 12192000"/>
              <a:gd name="connsiteY9" fmla="*/ 5385231 h 5385231"/>
              <a:gd name="connsiteX10" fmla="*/ 0 w 12192000"/>
              <a:gd name="connsiteY10" fmla="*/ 626845 h 5385231"/>
              <a:gd name="connsiteX11" fmla="*/ 400 w 12192000"/>
              <a:gd name="connsiteY11" fmla="*/ 626845 h 53852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2192000" h="5385231">
                <a:moveTo>
                  <a:pt x="400" y="0"/>
                </a:moveTo>
                <a:lnTo>
                  <a:pt x="12192000" y="0"/>
                </a:lnTo>
                <a:lnTo>
                  <a:pt x="12192000" y="2227050"/>
                </a:lnTo>
                <a:lnTo>
                  <a:pt x="11930785" y="2227050"/>
                </a:lnTo>
                <a:lnTo>
                  <a:pt x="11930785" y="2227047"/>
                </a:lnTo>
                <a:lnTo>
                  <a:pt x="3759663" y="2227047"/>
                </a:lnTo>
                <a:lnTo>
                  <a:pt x="3759663" y="2229581"/>
                </a:lnTo>
                <a:lnTo>
                  <a:pt x="3658429" y="2227047"/>
                </a:lnTo>
                <a:cubicBezTo>
                  <a:pt x="1864110" y="2227047"/>
                  <a:pt x="368387" y="3492213"/>
                  <a:pt x="32453" y="5170296"/>
                </a:cubicBezTo>
                <a:lnTo>
                  <a:pt x="0" y="5385231"/>
                </a:lnTo>
                <a:lnTo>
                  <a:pt x="0" y="626845"/>
                </a:lnTo>
                <a:lnTo>
                  <a:pt x="400" y="626845"/>
                </a:lnTo>
                <a:close/>
              </a:path>
            </a:pathLst>
          </a:custGeom>
          <a:solidFill>
            <a:schemeClr val="accent2">
              <a:lumMod val="60000"/>
              <a:lumOff val="40000"/>
              <a:alpha val="2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867FC10-E8A5-3247-A0FB-D7C8CE4113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52800" y="955200"/>
            <a:ext cx="6981825" cy="2911950"/>
          </a:xfrm>
        </p:spPr>
        <p:txBody>
          <a:bodyPr vert="horz" lIns="91440" tIns="45720" rIns="91440" bIns="45720" rtlCol="0" anchor="b">
            <a:normAutofit/>
          </a:bodyPr>
          <a:lstStyle/>
          <a:p>
            <a:pPr>
              <a:lnSpc>
                <a:spcPct val="100000"/>
              </a:lnSpc>
            </a:pPr>
            <a:r>
              <a:rPr lang="en-US">
                <a:solidFill>
                  <a:srgbClr val="FFFFFF"/>
                </a:solidFill>
              </a:rPr>
              <a:t>What is theory?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222930D-7613-DD48-96DE-0482632F04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267200" y="4907517"/>
            <a:ext cx="7010400" cy="1264683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r"/>
            <a:endParaRPr lang="en-US" sz="1600" b="1" cap="all" spc="30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13329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7A08E557-10DB-421A-876E-1AE58F8E07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844703" y="3732560"/>
            <a:ext cx="3352193" cy="3125440"/>
          </a:xfrm>
          <a:custGeom>
            <a:avLst/>
            <a:gdLst>
              <a:gd name="connsiteX0" fmla="*/ 0 w 3352193"/>
              <a:gd name="connsiteY0" fmla="*/ 3125374 h 3125440"/>
              <a:gd name="connsiteX1" fmla="*/ 2579 w 3352193"/>
              <a:gd name="connsiteY1" fmla="*/ 3125440 h 3125440"/>
              <a:gd name="connsiteX2" fmla="*/ 0 w 3352193"/>
              <a:gd name="connsiteY2" fmla="*/ 3125440 h 3125440"/>
              <a:gd name="connsiteX3" fmla="*/ 3352193 w 3352193"/>
              <a:gd name="connsiteY3" fmla="*/ 0 h 3125440"/>
              <a:gd name="connsiteX4" fmla="*/ 3352193 w 3352193"/>
              <a:gd name="connsiteY4" fmla="*/ 3125440 h 3125440"/>
              <a:gd name="connsiteX5" fmla="*/ 2579 w 3352193"/>
              <a:gd name="connsiteY5" fmla="*/ 3125440 h 3125440"/>
              <a:gd name="connsiteX6" fmla="*/ 3348685 w 3352193"/>
              <a:gd name="connsiteY6" fmla="*/ 47035 h 31254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352193" h="3125440">
                <a:moveTo>
                  <a:pt x="0" y="3125374"/>
                </a:moveTo>
                <a:lnTo>
                  <a:pt x="2579" y="3125440"/>
                </a:lnTo>
                <a:lnTo>
                  <a:pt x="0" y="3125440"/>
                </a:lnTo>
                <a:close/>
                <a:moveTo>
                  <a:pt x="3352193" y="0"/>
                </a:moveTo>
                <a:lnTo>
                  <a:pt x="3352193" y="3125440"/>
                </a:lnTo>
                <a:lnTo>
                  <a:pt x="2579" y="3125440"/>
                </a:lnTo>
                <a:cubicBezTo>
                  <a:pt x="1744073" y="3125440"/>
                  <a:pt x="3176441" y="1776129"/>
                  <a:pt x="3348685" y="47035"/>
                </a:cubicBezTo>
                <a:close/>
              </a:path>
            </a:pathLst>
          </a:custGeom>
          <a:solidFill>
            <a:schemeClr val="accent2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DADB9A0B-5BEE-4811-B9BE-434966B3DD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 descr="Blue arrows pointing at a red button">
            <a:extLst>
              <a:ext uri="{FF2B5EF4-FFF2-40B4-BE49-F238E27FC236}">
                <a16:creationId xmlns:a16="http://schemas.microsoft.com/office/drawing/2014/main" id="{52B63D0D-CD80-4B0A-8957-F69E356036A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0929" r="-1" b="5006"/>
          <a:stretch/>
        </p:blipFill>
        <p:spPr>
          <a:xfrm>
            <a:off x="-29672" y="10"/>
            <a:ext cx="12221671" cy="6857989"/>
          </a:xfrm>
          <a:prstGeom prst="rect">
            <a:avLst/>
          </a:prstGeom>
        </p:spPr>
      </p:pic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86FAFD5A-982D-4A23-BE62-6332580A8D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-29673" y="-7875"/>
            <a:ext cx="3352193" cy="3125440"/>
          </a:xfrm>
          <a:custGeom>
            <a:avLst/>
            <a:gdLst>
              <a:gd name="connsiteX0" fmla="*/ 0 w 3352193"/>
              <a:gd name="connsiteY0" fmla="*/ 3125374 h 3125440"/>
              <a:gd name="connsiteX1" fmla="*/ 2579 w 3352193"/>
              <a:gd name="connsiteY1" fmla="*/ 3125440 h 3125440"/>
              <a:gd name="connsiteX2" fmla="*/ 0 w 3352193"/>
              <a:gd name="connsiteY2" fmla="*/ 3125440 h 3125440"/>
              <a:gd name="connsiteX3" fmla="*/ 3352193 w 3352193"/>
              <a:gd name="connsiteY3" fmla="*/ 0 h 3125440"/>
              <a:gd name="connsiteX4" fmla="*/ 3352193 w 3352193"/>
              <a:gd name="connsiteY4" fmla="*/ 3125440 h 3125440"/>
              <a:gd name="connsiteX5" fmla="*/ 2579 w 3352193"/>
              <a:gd name="connsiteY5" fmla="*/ 3125440 h 3125440"/>
              <a:gd name="connsiteX6" fmla="*/ 3348685 w 3352193"/>
              <a:gd name="connsiteY6" fmla="*/ 47035 h 31254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352193" h="3125440">
                <a:moveTo>
                  <a:pt x="0" y="3125374"/>
                </a:moveTo>
                <a:lnTo>
                  <a:pt x="2579" y="3125440"/>
                </a:lnTo>
                <a:lnTo>
                  <a:pt x="0" y="3125440"/>
                </a:lnTo>
                <a:close/>
                <a:moveTo>
                  <a:pt x="3352193" y="0"/>
                </a:moveTo>
                <a:lnTo>
                  <a:pt x="3352193" y="3125440"/>
                </a:lnTo>
                <a:lnTo>
                  <a:pt x="2579" y="3125440"/>
                </a:lnTo>
                <a:cubicBezTo>
                  <a:pt x="1744073" y="3125440"/>
                  <a:pt x="3176441" y="1776129"/>
                  <a:pt x="3348685" y="47035"/>
                </a:cubicBezTo>
                <a:close/>
              </a:path>
            </a:pathLst>
          </a:custGeom>
          <a:solidFill>
            <a:schemeClr val="accent2">
              <a:lumMod val="75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5537EB9A-A190-4BBE-8731-EF4F640D2D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09600" y="4346192"/>
            <a:ext cx="11582399" cy="2514603"/>
          </a:xfrm>
          <a:custGeom>
            <a:avLst/>
            <a:gdLst>
              <a:gd name="connsiteX0" fmla="*/ 3766723 w 11582399"/>
              <a:gd name="connsiteY0" fmla="*/ 0 h 2514603"/>
              <a:gd name="connsiteX1" fmla="*/ 11582399 w 11582399"/>
              <a:gd name="connsiteY1" fmla="*/ 0 h 2514603"/>
              <a:gd name="connsiteX2" fmla="*/ 11582399 w 11582399"/>
              <a:gd name="connsiteY2" fmla="*/ 2514602 h 2514603"/>
              <a:gd name="connsiteX3" fmla="*/ 8231814 w 11582399"/>
              <a:gd name="connsiteY3" fmla="*/ 2514602 h 2514603"/>
              <a:gd name="connsiteX4" fmla="*/ 8231814 w 11582399"/>
              <a:gd name="connsiteY4" fmla="*/ 2514603 h 2514603"/>
              <a:gd name="connsiteX5" fmla="*/ 0 w 11582399"/>
              <a:gd name="connsiteY5" fmla="*/ 2514603 h 2514603"/>
              <a:gd name="connsiteX6" fmla="*/ 0 w 11582399"/>
              <a:gd name="connsiteY6" fmla="*/ 2453759 h 2514603"/>
              <a:gd name="connsiteX7" fmla="*/ 0 w 11582399"/>
              <a:gd name="connsiteY7" fmla="*/ 2436722 h 2514603"/>
              <a:gd name="connsiteX8" fmla="*/ 861 w 11582399"/>
              <a:gd name="connsiteY8" fmla="*/ 2436722 h 2514603"/>
              <a:gd name="connsiteX9" fmla="*/ 12668 w 11582399"/>
              <a:gd name="connsiteY9" fmla="*/ 2202877 h 2514603"/>
              <a:gd name="connsiteX10" fmla="*/ 2453759 w 11582399"/>
              <a:gd name="connsiteY10" fmla="*/ 1 h 2514603"/>
              <a:gd name="connsiteX11" fmla="*/ 2564348 w 11582399"/>
              <a:gd name="connsiteY11" fmla="*/ 2797 h 2514603"/>
              <a:gd name="connsiteX12" fmla="*/ 3766723 w 11582399"/>
              <a:gd name="connsiteY12" fmla="*/ 2797 h 25146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1582399" h="2514603">
                <a:moveTo>
                  <a:pt x="3766723" y="0"/>
                </a:moveTo>
                <a:lnTo>
                  <a:pt x="11582399" y="0"/>
                </a:lnTo>
                <a:lnTo>
                  <a:pt x="11582399" y="2514602"/>
                </a:lnTo>
                <a:lnTo>
                  <a:pt x="8231814" y="2514602"/>
                </a:lnTo>
                <a:lnTo>
                  <a:pt x="8231814" y="2514603"/>
                </a:lnTo>
                <a:lnTo>
                  <a:pt x="0" y="2514603"/>
                </a:lnTo>
                <a:lnTo>
                  <a:pt x="0" y="2453759"/>
                </a:lnTo>
                <a:lnTo>
                  <a:pt x="0" y="2436722"/>
                </a:lnTo>
                <a:lnTo>
                  <a:pt x="861" y="2436722"/>
                </a:lnTo>
                <a:lnTo>
                  <a:pt x="12668" y="2202877"/>
                </a:lnTo>
                <a:cubicBezTo>
                  <a:pt x="138326" y="965555"/>
                  <a:pt x="1183284" y="1"/>
                  <a:pt x="2453759" y="1"/>
                </a:cubicBezTo>
                <a:lnTo>
                  <a:pt x="2564348" y="2797"/>
                </a:lnTo>
                <a:lnTo>
                  <a:pt x="3766723" y="2797"/>
                </a:lnTo>
                <a:close/>
              </a:path>
            </a:pathLst>
          </a:custGeom>
          <a:solidFill>
            <a:schemeClr val="accent2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EEC0FAB6-9835-4DB8-A338-23665E265F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663394" y="0"/>
            <a:ext cx="4528607" cy="6858000"/>
          </a:xfrm>
          <a:custGeom>
            <a:avLst/>
            <a:gdLst>
              <a:gd name="connsiteX0" fmla="*/ 3611850 w 4528607"/>
              <a:gd name="connsiteY0" fmla="*/ 0 h 6858000"/>
              <a:gd name="connsiteX1" fmla="*/ 4528607 w 4528607"/>
              <a:gd name="connsiteY1" fmla="*/ 0 h 6858000"/>
              <a:gd name="connsiteX2" fmla="*/ 4528607 w 4528607"/>
              <a:gd name="connsiteY2" fmla="*/ 6858000 h 6858000"/>
              <a:gd name="connsiteX3" fmla="*/ 0 w 4528607"/>
              <a:gd name="connsiteY3" fmla="*/ 6858000 h 6858000"/>
              <a:gd name="connsiteX4" fmla="*/ 157749 w 4528607"/>
              <a:gd name="connsiteY4" fmla="*/ 6846005 h 6858000"/>
              <a:gd name="connsiteX5" fmla="*/ 3612770 w 4528607"/>
              <a:gd name="connsiteY5" fmla="*/ 3017366 h 6858000"/>
              <a:gd name="connsiteX6" fmla="*/ 3611350 w 4528607"/>
              <a:gd name="connsiteY6" fmla="*/ 2961216 h 6858000"/>
              <a:gd name="connsiteX7" fmla="*/ 3611850 w 4528607"/>
              <a:gd name="connsiteY7" fmla="*/ 2961216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528607" h="6858000">
                <a:moveTo>
                  <a:pt x="3611850" y="0"/>
                </a:moveTo>
                <a:lnTo>
                  <a:pt x="4528607" y="0"/>
                </a:lnTo>
                <a:lnTo>
                  <a:pt x="4528607" y="6858000"/>
                </a:lnTo>
                <a:lnTo>
                  <a:pt x="0" y="6858000"/>
                </a:lnTo>
                <a:lnTo>
                  <a:pt x="157749" y="6846005"/>
                </a:lnTo>
                <a:cubicBezTo>
                  <a:pt x="2098384" y="6648923"/>
                  <a:pt x="3612770" y="5009996"/>
                  <a:pt x="3612770" y="3017366"/>
                </a:cubicBezTo>
                <a:lnTo>
                  <a:pt x="3611350" y="2961216"/>
                </a:lnTo>
                <a:lnTo>
                  <a:pt x="3611850" y="2961216"/>
                </a:lnTo>
                <a:close/>
              </a:path>
            </a:pathLst>
          </a:custGeom>
          <a:solidFill>
            <a:schemeClr val="accent2">
              <a:lumMod val="75000"/>
              <a:alpha val="6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AD087510-B655-1A45-85DE-02E213EB94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67635" y="4626592"/>
            <a:ext cx="8600365" cy="1224926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4400">
                <a:solidFill>
                  <a:srgbClr val="FFFFFF"/>
                </a:solidFill>
              </a:rPr>
              <a:t>What is theory?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157E5E99-B90C-E743-AEA8-3689237EDE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67636" y="5936776"/>
            <a:ext cx="6660107" cy="625497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>
              <a:buNone/>
            </a:pPr>
            <a:r>
              <a:rPr lang="en-US" sz="1400" b="1" cap="all" spc="300">
                <a:solidFill>
                  <a:srgbClr val="FFFFFF"/>
                </a:solidFill>
              </a:rPr>
              <a:t>A plausible general principle or set of principles offered to explain a phenomenon</a:t>
            </a:r>
          </a:p>
        </p:txBody>
      </p:sp>
    </p:spTree>
    <p:extLst>
      <p:ext uri="{BB962C8B-B14F-4D97-AF65-F5344CB8AC3E}">
        <p14:creationId xmlns:p14="http://schemas.microsoft.com/office/powerpoint/2010/main" val="1906329650"/>
      </p:ext>
    </p:extLst>
  </p:cSld>
  <p:clrMapOvr>
    <a:masterClrMapping/>
  </p:clrMapOvr>
</p:sld>
</file>

<file path=ppt/theme/theme1.xml><?xml version="1.0" encoding="utf-8"?>
<a:theme xmlns:a="http://schemas.openxmlformats.org/drawingml/2006/main" name="ModOverlayVTI">
  <a:themeElements>
    <a:clrScheme name="AnalogousFromRegularSeedRightStep">
      <a:dk1>
        <a:srgbClr val="000000"/>
      </a:dk1>
      <a:lt1>
        <a:srgbClr val="FFFFFF"/>
      </a:lt1>
      <a:dk2>
        <a:srgbClr val="413024"/>
      </a:dk2>
      <a:lt2>
        <a:srgbClr val="E2E8E8"/>
      </a:lt2>
      <a:accent1>
        <a:srgbClr val="E7292E"/>
      </a:accent1>
      <a:accent2>
        <a:srgbClr val="D56217"/>
      </a:accent2>
      <a:accent3>
        <a:srgbClr val="BEA022"/>
      </a:accent3>
      <a:accent4>
        <a:srgbClr val="8DB113"/>
      </a:accent4>
      <a:accent5>
        <a:srgbClr val="57B821"/>
      </a:accent5>
      <a:accent6>
        <a:srgbClr val="15BE1F"/>
      </a:accent6>
      <a:hlink>
        <a:srgbClr val="30918F"/>
      </a:hlink>
      <a:folHlink>
        <a:srgbClr val="7F7F7F"/>
      </a:folHlink>
    </a:clrScheme>
    <a:fontScheme name="Elephant Arial Nova Light">
      <a:majorFont>
        <a:latin typeface="Elephant"/>
        <a:ea typeface=""/>
        <a:cs typeface=""/>
      </a:majorFont>
      <a:minorFont>
        <a:latin typeface="Arial Nova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odOverlayVTI" id="{85202D65-63D3-4793-A090-FA8DF18DC0BE}" vid="{91924FCD-E846-48AE-B233-F25A78D18B8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436</Words>
  <Application>Microsoft Office PowerPoint</Application>
  <PresentationFormat>Widescreen</PresentationFormat>
  <Paragraphs>82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2" baseType="lpstr">
      <vt:lpstr>Arial</vt:lpstr>
      <vt:lpstr>Arial Nova Light</vt:lpstr>
      <vt:lpstr>Elephant</vt:lpstr>
      <vt:lpstr>ModOverlayVTI</vt:lpstr>
      <vt:lpstr>What is anthropological theory?</vt:lpstr>
      <vt:lpstr>Big Idea:  What is anthropological theory?</vt:lpstr>
      <vt:lpstr>Learning Objectives</vt:lpstr>
      <vt:lpstr>What is anthropology?</vt:lpstr>
      <vt:lpstr>What is anthropology?</vt:lpstr>
      <vt:lpstr>What is anthropology?</vt:lpstr>
      <vt:lpstr>Wait a minute</vt:lpstr>
      <vt:lpstr>What is theory?</vt:lpstr>
      <vt:lpstr>What is theory?</vt:lpstr>
      <vt:lpstr>What is theory?</vt:lpstr>
      <vt:lpstr>The Research Triangle</vt:lpstr>
      <vt:lpstr>Why theorize?</vt:lpstr>
      <vt:lpstr>Assessing theory</vt:lpstr>
      <vt:lpstr>What is a theoretical canon?</vt:lpstr>
      <vt:lpstr>A critical canon?</vt:lpstr>
      <vt:lpstr>The context for this reader</vt:lpstr>
      <vt:lpstr>Intellectual foundations</vt:lpstr>
      <vt:lpstr>Questions to consider….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is anthropological theory?</dc:title>
  <dc:creator>Ruth Gomberg-Munoz</dc:creator>
  <cp:lastModifiedBy>Hansen, Carli</cp:lastModifiedBy>
  <cp:revision>8</cp:revision>
  <dcterms:created xsi:type="dcterms:W3CDTF">2021-12-18T22:11:19Z</dcterms:created>
  <dcterms:modified xsi:type="dcterms:W3CDTF">2022-04-19T16:48:26Z</dcterms:modified>
</cp:coreProperties>
</file>