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6" r:id="rId2"/>
  </p:sldMasterIdLst>
  <p:sldIdLst>
    <p:sldId id="256" r:id="rId3"/>
    <p:sldId id="257" r:id="rId4"/>
    <p:sldId id="313" r:id="rId5"/>
    <p:sldId id="260" r:id="rId6"/>
    <p:sldId id="261" r:id="rId7"/>
    <p:sldId id="300" r:id="rId8"/>
    <p:sldId id="301" r:id="rId9"/>
    <p:sldId id="274" r:id="rId10"/>
    <p:sldId id="303" r:id="rId11"/>
    <p:sldId id="279" r:id="rId12"/>
    <p:sldId id="304" r:id="rId13"/>
    <p:sldId id="308" r:id="rId14"/>
    <p:sldId id="305" r:id="rId15"/>
    <p:sldId id="306" r:id="rId16"/>
    <p:sldId id="282" r:id="rId17"/>
    <p:sldId id="307" r:id="rId18"/>
    <p:sldId id="310" r:id="rId19"/>
    <p:sldId id="311"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6"/>
    <p:restoredTop sz="95807"/>
  </p:normalViewPr>
  <p:slideViewPr>
    <p:cSldViewPr snapToGrid="0" snapToObjects="1">
      <p:cViewPr varScale="1">
        <p:scale>
          <a:sx n="114" d="100"/>
          <a:sy n="114" d="100"/>
        </p:scale>
        <p:origin x="3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12/22/2021</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59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12/22/2021</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1285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12/22/2021</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3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12/22/2021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0235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82839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12/22/2021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6814605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04260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40722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7235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48926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12/22/2021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504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12/22/2021</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95445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12/22/2021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6999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427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2954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12/22/2021</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26251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12/22/2021</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90563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12/22/2021</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1296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12/22/2021</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055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12/22/2021</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959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12/22/2021</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8704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12/22/2021</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12/22/2021</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2152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34BCCD4-CEB1-405B-A443-DD9CBCBEA552}" type="datetime1">
              <a:rPr lang="en-US" smtClean="0"/>
              <a:t>12/22/2021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FDF98CC-160E-494C-8C3C-8CDC5FA257DE}"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33379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3" descr="A group of multi coloured wooden stick figures">
            <a:extLst>
              <a:ext uri="{FF2B5EF4-FFF2-40B4-BE49-F238E27FC236}">
                <a16:creationId xmlns:a16="http://schemas.microsoft.com/office/drawing/2014/main" id="{D25A3129-6FA7-46DC-91F6-40B9C510976C}"/>
              </a:ext>
            </a:extLst>
          </p:cNvPr>
          <p:cNvPicPr>
            <a:picLocks noChangeAspect="1"/>
          </p:cNvPicPr>
          <p:nvPr/>
        </p:nvPicPr>
        <p:blipFill rotWithShape="1">
          <a:blip r:embed="rId2">
            <a:alphaModFix amt="40000"/>
          </a:blip>
          <a:srcRect t="12232" b="6541"/>
          <a:stretch/>
        </p:blipFill>
        <p:spPr>
          <a:xfrm>
            <a:off x="-2" y="-4"/>
            <a:ext cx="12192001" cy="6858001"/>
          </a:xfrm>
          <a:prstGeom prst="rect">
            <a:avLst/>
          </a:prstGeom>
        </p:spPr>
      </p:pic>
      <p:sp>
        <p:nvSpPr>
          <p:cNvPr id="2" name="Title 1">
            <a:extLst>
              <a:ext uri="{FF2B5EF4-FFF2-40B4-BE49-F238E27FC236}">
                <a16:creationId xmlns:a16="http://schemas.microsoft.com/office/drawing/2014/main" id="{58C6E722-FDA9-7A42-8272-9704EC7C8C39}"/>
              </a:ext>
            </a:extLst>
          </p:cNvPr>
          <p:cNvSpPr>
            <a:spLocks noGrp="1"/>
          </p:cNvSpPr>
          <p:nvPr>
            <p:ph type="ctrTitle"/>
          </p:nvPr>
        </p:nvSpPr>
        <p:spPr>
          <a:xfrm>
            <a:off x="517870" y="978408"/>
            <a:ext cx="5021182" cy="2334248"/>
          </a:xfrm>
        </p:spPr>
        <p:txBody>
          <a:bodyPr anchor="t">
            <a:normAutofit/>
          </a:bodyPr>
          <a:lstStyle/>
          <a:p>
            <a:pPr>
              <a:lnSpc>
                <a:spcPct val="90000"/>
              </a:lnSpc>
            </a:pPr>
            <a:r>
              <a:rPr lang="en-US">
                <a:solidFill>
                  <a:srgbClr val="FFFFFF"/>
                </a:solidFill>
              </a:rPr>
              <a:t>On Roots of Social Difference</a:t>
            </a:r>
          </a:p>
        </p:txBody>
      </p:sp>
      <p:sp>
        <p:nvSpPr>
          <p:cNvPr id="3" name="Subtitle 2">
            <a:extLst>
              <a:ext uri="{FF2B5EF4-FFF2-40B4-BE49-F238E27FC236}">
                <a16:creationId xmlns:a16="http://schemas.microsoft.com/office/drawing/2014/main" id="{405307DF-359C-AC4B-8FED-8F033D3A5415}"/>
              </a:ext>
            </a:extLst>
          </p:cNvPr>
          <p:cNvSpPr>
            <a:spLocks noGrp="1"/>
          </p:cNvSpPr>
          <p:nvPr>
            <p:ph type="subTitle" idx="1"/>
          </p:nvPr>
        </p:nvSpPr>
        <p:spPr>
          <a:xfrm>
            <a:off x="6652366" y="4017818"/>
            <a:ext cx="5040785" cy="1828799"/>
          </a:xfrm>
        </p:spPr>
        <p:txBody>
          <a:bodyPr anchor="b">
            <a:normAutofit/>
          </a:bodyPr>
          <a:lstStyle/>
          <a:p>
            <a:r>
              <a:rPr lang="en-US" i="0" dirty="0">
                <a:solidFill>
                  <a:srgbClr val="FFFFFF"/>
                </a:solidFill>
              </a:rPr>
              <a:t>Section One</a:t>
            </a:r>
          </a:p>
        </p:txBody>
      </p:sp>
      <p:sp>
        <p:nvSpPr>
          <p:cNvPr id="22"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50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E6CD-D84E-B440-AC45-7AEAE8D22495}"/>
              </a:ext>
            </a:extLst>
          </p:cNvPr>
          <p:cNvSpPr>
            <a:spLocks noGrp="1"/>
          </p:cNvSpPr>
          <p:nvPr>
            <p:ph type="title"/>
          </p:nvPr>
        </p:nvSpPr>
        <p:spPr/>
        <p:txBody>
          <a:bodyPr/>
          <a:lstStyle/>
          <a:p>
            <a:r>
              <a:rPr lang="en-US" dirty="0"/>
              <a:t>Guiding Questions</a:t>
            </a:r>
          </a:p>
        </p:txBody>
      </p:sp>
      <p:sp>
        <p:nvSpPr>
          <p:cNvPr id="3" name="Content Placeholder 2">
            <a:extLst>
              <a:ext uri="{FF2B5EF4-FFF2-40B4-BE49-F238E27FC236}">
                <a16:creationId xmlns:a16="http://schemas.microsoft.com/office/drawing/2014/main" id="{6617A8E7-95C2-8A47-A1A6-011D6187CCDB}"/>
              </a:ext>
            </a:extLst>
          </p:cNvPr>
          <p:cNvSpPr>
            <a:spLocks noGrp="1"/>
          </p:cNvSpPr>
          <p:nvPr>
            <p:ph idx="1"/>
          </p:nvPr>
        </p:nvSpPr>
        <p:spPr/>
        <p:txBody>
          <a:bodyPr/>
          <a:lstStyle/>
          <a:p>
            <a:r>
              <a:rPr lang="en-US" dirty="0"/>
              <a:t>What best explains the differences, and profound inequalities, among human groups? What about their similarities?</a:t>
            </a:r>
          </a:p>
          <a:p>
            <a:r>
              <a:rPr lang="en-US" dirty="0"/>
              <a:t>Are socioeconomic and political inequalities natural and inevitable? Are colonialism, slavery, and women’s subjugation justifiable? How can we change society to be more equitable?</a:t>
            </a:r>
          </a:p>
        </p:txBody>
      </p:sp>
    </p:spTree>
    <p:extLst>
      <p:ext uri="{BB962C8B-B14F-4D97-AF65-F5344CB8AC3E}">
        <p14:creationId xmlns:p14="http://schemas.microsoft.com/office/powerpoint/2010/main" val="31574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DE75A-2A6C-4E4E-B503-34E16B49188B}"/>
              </a:ext>
            </a:extLst>
          </p:cNvPr>
          <p:cNvSpPr>
            <a:spLocks noGrp="1"/>
          </p:cNvSpPr>
          <p:nvPr>
            <p:ph type="ctrTitle"/>
          </p:nvPr>
        </p:nvSpPr>
        <p:spPr/>
        <p:txBody>
          <a:bodyPr/>
          <a:lstStyle/>
          <a:p>
            <a:r>
              <a:rPr lang="en-US" dirty="0"/>
              <a:t>The Essays</a:t>
            </a:r>
          </a:p>
        </p:txBody>
      </p:sp>
      <p:sp>
        <p:nvSpPr>
          <p:cNvPr id="5" name="Subtitle 4">
            <a:extLst>
              <a:ext uri="{FF2B5EF4-FFF2-40B4-BE49-F238E27FC236}">
                <a16:creationId xmlns:a16="http://schemas.microsoft.com/office/drawing/2014/main" id="{0088448D-11C5-124D-B034-E52FD2D6D2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732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175E-90AB-7343-BD9C-CDF8B779B8CE}"/>
              </a:ext>
            </a:extLst>
          </p:cNvPr>
          <p:cNvSpPr>
            <a:spLocks noGrp="1"/>
          </p:cNvSpPr>
          <p:nvPr>
            <p:ph type="title"/>
          </p:nvPr>
        </p:nvSpPr>
        <p:spPr/>
        <p:txBody>
          <a:bodyPr/>
          <a:lstStyle/>
          <a:p>
            <a:r>
              <a:rPr lang="en-US" dirty="0"/>
              <a:t>Anti-Colonialism</a:t>
            </a:r>
          </a:p>
        </p:txBody>
      </p:sp>
      <p:sp>
        <p:nvSpPr>
          <p:cNvPr id="3" name="Text Placeholder 2">
            <a:extLst>
              <a:ext uri="{FF2B5EF4-FFF2-40B4-BE49-F238E27FC236}">
                <a16:creationId xmlns:a16="http://schemas.microsoft.com/office/drawing/2014/main" id="{DF269D73-2FA2-FA4E-8F4E-A821F36EBC96}"/>
              </a:ext>
            </a:extLst>
          </p:cNvPr>
          <p:cNvSpPr>
            <a:spLocks noGrp="1"/>
          </p:cNvSpPr>
          <p:nvPr>
            <p:ph type="body" idx="1"/>
          </p:nvPr>
        </p:nvSpPr>
        <p:spPr/>
        <p:txBody>
          <a:bodyPr/>
          <a:lstStyle/>
          <a:p>
            <a:r>
              <a:rPr lang="en-US" dirty="0"/>
              <a:t>Key Figure</a:t>
            </a:r>
          </a:p>
        </p:txBody>
      </p:sp>
      <p:sp>
        <p:nvSpPr>
          <p:cNvPr id="4" name="Content Placeholder 3">
            <a:extLst>
              <a:ext uri="{FF2B5EF4-FFF2-40B4-BE49-F238E27FC236}">
                <a16:creationId xmlns:a16="http://schemas.microsoft.com/office/drawing/2014/main" id="{81780B99-DC37-7143-8BE0-04DBD4CC965F}"/>
              </a:ext>
            </a:extLst>
          </p:cNvPr>
          <p:cNvSpPr>
            <a:spLocks noGrp="1"/>
          </p:cNvSpPr>
          <p:nvPr>
            <p:ph sz="half" idx="2"/>
          </p:nvPr>
        </p:nvSpPr>
        <p:spPr/>
        <p:txBody>
          <a:bodyPr/>
          <a:lstStyle/>
          <a:p>
            <a:r>
              <a:rPr lang="en-US" dirty="0"/>
              <a:t>William </a:t>
            </a:r>
            <a:r>
              <a:rPr lang="en-US" dirty="0" err="1"/>
              <a:t>Apess</a:t>
            </a:r>
            <a:endParaRPr lang="en-US" dirty="0"/>
          </a:p>
        </p:txBody>
      </p:sp>
      <p:sp>
        <p:nvSpPr>
          <p:cNvPr id="5" name="Text Placeholder 4">
            <a:extLst>
              <a:ext uri="{FF2B5EF4-FFF2-40B4-BE49-F238E27FC236}">
                <a16:creationId xmlns:a16="http://schemas.microsoft.com/office/drawing/2014/main" id="{E4BBF363-A148-F24C-8A9C-C1B80512DB10}"/>
              </a:ext>
            </a:extLst>
          </p:cNvPr>
          <p:cNvSpPr>
            <a:spLocks noGrp="1"/>
          </p:cNvSpPr>
          <p:nvPr>
            <p:ph type="body" sz="quarter" idx="3"/>
          </p:nvPr>
        </p:nvSpPr>
        <p:spPr/>
        <p:txBody>
          <a:bodyPr/>
          <a:lstStyle/>
          <a:p>
            <a:r>
              <a:rPr lang="en-US" dirty="0"/>
              <a:t>Key Text</a:t>
            </a:r>
          </a:p>
        </p:txBody>
      </p:sp>
      <p:sp>
        <p:nvSpPr>
          <p:cNvPr id="6" name="Content Placeholder 5">
            <a:extLst>
              <a:ext uri="{FF2B5EF4-FFF2-40B4-BE49-F238E27FC236}">
                <a16:creationId xmlns:a16="http://schemas.microsoft.com/office/drawing/2014/main" id="{2897B82D-9101-6448-9D21-F0D3E4EBC220}"/>
              </a:ext>
            </a:extLst>
          </p:cNvPr>
          <p:cNvSpPr>
            <a:spLocks noGrp="1"/>
          </p:cNvSpPr>
          <p:nvPr>
            <p:ph sz="quarter" idx="4"/>
          </p:nvPr>
        </p:nvSpPr>
        <p:spPr/>
        <p:txBody>
          <a:bodyPr/>
          <a:lstStyle/>
          <a:p>
            <a:r>
              <a:rPr lang="en-US" dirty="0"/>
              <a:t>The Indian’s Looking Glass for the White Man (1833)</a:t>
            </a:r>
          </a:p>
          <a:p>
            <a:pPr lvl="1"/>
            <a:r>
              <a:rPr lang="en-US" dirty="0"/>
              <a:t>Indian Removal Act (1830)</a:t>
            </a:r>
          </a:p>
          <a:p>
            <a:pPr lvl="1"/>
            <a:r>
              <a:rPr lang="en-US" dirty="0"/>
              <a:t>Homestead Acts 1860 and later</a:t>
            </a:r>
          </a:p>
        </p:txBody>
      </p:sp>
      <p:pic>
        <p:nvPicPr>
          <p:cNvPr id="1026" name="Picture 2" descr="The Life of William Apess, Pequot | Philip F. Gura | University of North  Carolina Press">
            <a:extLst>
              <a:ext uri="{FF2B5EF4-FFF2-40B4-BE49-F238E27FC236}">
                <a16:creationId xmlns:a16="http://schemas.microsoft.com/office/drawing/2014/main" id="{A66FB077-70BD-6644-AAF1-E492D17EF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175" y="3361829"/>
            <a:ext cx="2103612" cy="318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50ED-63C3-EE48-8A56-5B23A0B8F28E}"/>
              </a:ext>
            </a:extLst>
          </p:cNvPr>
          <p:cNvSpPr>
            <a:spLocks noGrp="1"/>
          </p:cNvSpPr>
          <p:nvPr>
            <p:ph type="title"/>
          </p:nvPr>
        </p:nvSpPr>
        <p:spPr/>
        <p:txBody>
          <a:bodyPr/>
          <a:lstStyle/>
          <a:p>
            <a:r>
              <a:rPr lang="en-US" dirty="0"/>
              <a:t>Abolitionism</a:t>
            </a:r>
          </a:p>
        </p:txBody>
      </p:sp>
      <p:sp>
        <p:nvSpPr>
          <p:cNvPr id="3" name="Text Placeholder 2">
            <a:extLst>
              <a:ext uri="{FF2B5EF4-FFF2-40B4-BE49-F238E27FC236}">
                <a16:creationId xmlns:a16="http://schemas.microsoft.com/office/drawing/2014/main" id="{FBF89D32-DE88-7142-B33F-E795B4A6633F}"/>
              </a:ext>
            </a:extLst>
          </p:cNvPr>
          <p:cNvSpPr>
            <a:spLocks noGrp="1"/>
          </p:cNvSpPr>
          <p:nvPr>
            <p:ph type="body" idx="1"/>
          </p:nvPr>
        </p:nvSpPr>
        <p:spPr/>
        <p:txBody>
          <a:bodyPr/>
          <a:lstStyle/>
          <a:p>
            <a:r>
              <a:rPr lang="en-US" dirty="0"/>
              <a:t>Key Figure</a:t>
            </a:r>
          </a:p>
        </p:txBody>
      </p:sp>
      <p:sp>
        <p:nvSpPr>
          <p:cNvPr id="4" name="Content Placeholder 3">
            <a:extLst>
              <a:ext uri="{FF2B5EF4-FFF2-40B4-BE49-F238E27FC236}">
                <a16:creationId xmlns:a16="http://schemas.microsoft.com/office/drawing/2014/main" id="{218FC172-3138-9047-8763-712D69091AC4}"/>
              </a:ext>
            </a:extLst>
          </p:cNvPr>
          <p:cNvSpPr>
            <a:spLocks noGrp="1"/>
          </p:cNvSpPr>
          <p:nvPr>
            <p:ph sz="half" idx="2"/>
          </p:nvPr>
        </p:nvSpPr>
        <p:spPr/>
        <p:txBody>
          <a:bodyPr/>
          <a:lstStyle/>
          <a:p>
            <a:r>
              <a:rPr lang="en-US" dirty="0"/>
              <a:t>Frederick Douglass</a:t>
            </a:r>
          </a:p>
        </p:txBody>
      </p:sp>
      <p:sp>
        <p:nvSpPr>
          <p:cNvPr id="5" name="Text Placeholder 4">
            <a:extLst>
              <a:ext uri="{FF2B5EF4-FFF2-40B4-BE49-F238E27FC236}">
                <a16:creationId xmlns:a16="http://schemas.microsoft.com/office/drawing/2014/main" id="{1C27A979-95C6-6A4F-A77A-B5DFA34E507A}"/>
              </a:ext>
            </a:extLst>
          </p:cNvPr>
          <p:cNvSpPr>
            <a:spLocks noGrp="1"/>
          </p:cNvSpPr>
          <p:nvPr>
            <p:ph type="body" sz="quarter" idx="3"/>
          </p:nvPr>
        </p:nvSpPr>
        <p:spPr/>
        <p:txBody>
          <a:bodyPr/>
          <a:lstStyle/>
          <a:p>
            <a:r>
              <a:rPr lang="en-US" dirty="0"/>
              <a:t>Key Text</a:t>
            </a:r>
          </a:p>
        </p:txBody>
      </p:sp>
      <p:sp>
        <p:nvSpPr>
          <p:cNvPr id="6" name="Content Placeholder 5">
            <a:extLst>
              <a:ext uri="{FF2B5EF4-FFF2-40B4-BE49-F238E27FC236}">
                <a16:creationId xmlns:a16="http://schemas.microsoft.com/office/drawing/2014/main" id="{CEAEE404-0CE7-7841-8D59-4FB02EF3202C}"/>
              </a:ext>
            </a:extLst>
          </p:cNvPr>
          <p:cNvSpPr>
            <a:spLocks noGrp="1"/>
          </p:cNvSpPr>
          <p:nvPr>
            <p:ph sz="quarter" idx="4"/>
          </p:nvPr>
        </p:nvSpPr>
        <p:spPr/>
        <p:txBody>
          <a:bodyPr/>
          <a:lstStyle/>
          <a:p>
            <a:r>
              <a:rPr lang="en-US" dirty="0"/>
              <a:t>Claims of the Negro, Ethnologically Considered (1854)</a:t>
            </a:r>
          </a:p>
          <a:p>
            <a:pPr lvl="1"/>
            <a:r>
              <a:rPr lang="en-US" dirty="0"/>
              <a:t>Dred Scott decision (1857)</a:t>
            </a:r>
          </a:p>
          <a:p>
            <a:pPr lvl="1"/>
            <a:r>
              <a:rPr lang="en-US" dirty="0"/>
              <a:t>US Civil War (1961-1865)</a:t>
            </a:r>
          </a:p>
          <a:p>
            <a:pPr lvl="1"/>
            <a:endParaRPr lang="en-US" dirty="0"/>
          </a:p>
          <a:p>
            <a:pPr lvl="1"/>
            <a:endParaRPr lang="en-US" dirty="0"/>
          </a:p>
        </p:txBody>
      </p:sp>
      <p:pic>
        <p:nvPicPr>
          <p:cNvPr id="2050" name="Picture 2" descr="Frederick Douglass - Quotes, Narrative &amp;amp; Book - Biography">
            <a:extLst>
              <a:ext uri="{FF2B5EF4-FFF2-40B4-BE49-F238E27FC236}">
                <a16:creationId xmlns:a16="http://schemas.microsoft.com/office/drawing/2014/main" id="{9A64AB0D-478E-B04E-A23A-A08848583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60800"/>
            <a:ext cx="29972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5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E99C-5447-2E45-8C8E-A2B9412BD963}"/>
              </a:ext>
            </a:extLst>
          </p:cNvPr>
          <p:cNvSpPr>
            <a:spLocks noGrp="1"/>
          </p:cNvSpPr>
          <p:nvPr>
            <p:ph type="title"/>
          </p:nvPr>
        </p:nvSpPr>
        <p:spPr/>
        <p:txBody>
          <a:bodyPr/>
          <a:lstStyle/>
          <a:p>
            <a:r>
              <a:rPr lang="en-US" dirty="0"/>
              <a:t>Anarchy, Socialism, Communism</a:t>
            </a:r>
          </a:p>
        </p:txBody>
      </p:sp>
      <p:sp>
        <p:nvSpPr>
          <p:cNvPr id="3" name="Text Placeholder 2">
            <a:extLst>
              <a:ext uri="{FF2B5EF4-FFF2-40B4-BE49-F238E27FC236}">
                <a16:creationId xmlns:a16="http://schemas.microsoft.com/office/drawing/2014/main" id="{284BBC5B-BE09-134A-A06A-021C421F6419}"/>
              </a:ext>
            </a:extLst>
          </p:cNvPr>
          <p:cNvSpPr>
            <a:spLocks noGrp="1"/>
          </p:cNvSpPr>
          <p:nvPr>
            <p:ph type="body" idx="1"/>
          </p:nvPr>
        </p:nvSpPr>
        <p:spPr/>
        <p:txBody>
          <a:bodyPr/>
          <a:lstStyle/>
          <a:p>
            <a:r>
              <a:rPr lang="en-US" dirty="0"/>
              <a:t>Key Figures</a:t>
            </a:r>
          </a:p>
        </p:txBody>
      </p:sp>
      <p:sp>
        <p:nvSpPr>
          <p:cNvPr id="4" name="Content Placeholder 3">
            <a:extLst>
              <a:ext uri="{FF2B5EF4-FFF2-40B4-BE49-F238E27FC236}">
                <a16:creationId xmlns:a16="http://schemas.microsoft.com/office/drawing/2014/main" id="{46B98A80-002C-BB44-B33C-9DC15C352CDE}"/>
              </a:ext>
            </a:extLst>
          </p:cNvPr>
          <p:cNvSpPr>
            <a:spLocks noGrp="1"/>
          </p:cNvSpPr>
          <p:nvPr>
            <p:ph sz="half" idx="2"/>
          </p:nvPr>
        </p:nvSpPr>
        <p:spPr/>
        <p:txBody>
          <a:bodyPr>
            <a:normAutofit/>
          </a:bodyPr>
          <a:lstStyle/>
          <a:p>
            <a:r>
              <a:rPr lang="en-US" dirty="0"/>
              <a:t>Marx &amp; Engels</a:t>
            </a:r>
          </a:p>
          <a:p>
            <a:r>
              <a:rPr lang="en-US" dirty="0"/>
              <a:t>Labor groups</a:t>
            </a:r>
          </a:p>
          <a:p>
            <a:endParaRPr lang="en-US" dirty="0"/>
          </a:p>
        </p:txBody>
      </p:sp>
      <p:sp>
        <p:nvSpPr>
          <p:cNvPr id="5" name="Text Placeholder 4">
            <a:extLst>
              <a:ext uri="{FF2B5EF4-FFF2-40B4-BE49-F238E27FC236}">
                <a16:creationId xmlns:a16="http://schemas.microsoft.com/office/drawing/2014/main" id="{50A849D8-1151-3844-9EEB-A3346F4C3108}"/>
              </a:ext>
            </a:extLst>
          </p:cNvPr>
          <p:cNvSpPr>
            <a:spLocks noGrp="1"/>
          </p:cNvSpPr>
          <p:nvPr>
            <p:ph type="body" sz="quarter" idx="3"/>
          </p:nvPr>
        </p:nvSpPr>
        <p:spPr/>
        <p:txBody>
          <a:bodyPr/>
          <a:lstStyle/>
          <a:p>
            <a:r>
              <a:rPr lang="en-US" dirty="0"/>
              <a:t>Key Text</a:t>
            </a:r>
          </a:p>
        </p:txBody>
      </p:sp>
      <p:sp>
        <p:nvSpPr>
          <p:cNvPr id="6" name="Content Placeholder 5">
            <a:extLst>
              <a:ext uri="{FF2B5EF4-FFF2-40B4-BE49-F238E27FC236}">
                <a16:creationId xmlns:a16="http://schemas.microsoft.com/office/drawing/2014/main" id="{8B3A509B-61A7-3A47-8536-BDA9974DA984}"/>
              </a:ext>
            </a:extLst>
          </p:cNvPr>
          <p:cNvSpPr>
            <a:spLocks noGrp="1"/>
          </p:cNvSpPr>
          <p:nvPr>
            <p:ph sz="quarter" idx="4"/>
          </p:nvPr>
        </p:nvSpPr>
        <p:spPr/>
        <p:txBody>
          <a:bodyPr>
            <a:normAutofit/>
          </a:bodyPr>
          <a:lstStyle/>
          <a:p>
            <a:r>
              <a:rPr lang="en-US" dirty="0"/>
              <a:t>The Communist Manifesto (1872)</a:t>
            </a:r>
          </a:p>
          <a:p>
            <a:pPr lvl="1"/>
            <a:r>
              <a:rPr lang="en-US" dirty="0"/>
              <a:t>WWI 1914-1918</a:t>
            </a:r>
          </a:p>
          <a:p>
            <a:pPr lvl="1"/>
            <a:r>
              <a:rPr lang="en-US" dirty="0"/>
              <a:t>Russian Revolution 1917</a:t>
            </a:r>
          </a:p>
        </p:txBody>
      </p:sp>
      <p:pic>
        <p:nvPicPr>
          <p:cNvPr id="3074" name="Picture 2" descr="Karl Marx - Theory, Quotes &amp;amp; Books - Biography">
            <a:extLst>
              <a:ext uri="{FF2B5EF4-FFF2-40B4-BE49-F238E27FC236}">
                <a16:creationId xmlns:a16="http://schemas.microsoft.com/office/drawing/2014/main" id="{90A2F41C-EC50-E34A-8F7D-639F4A181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520" y="4182532"/>
            <a:ext cx="2421467" cy="242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2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E243-504F-9C4C-860C-D56B61CAC1B7}"/>
              </a:ext>
            </a:extLst>
          </p:cNvPr>
          <p:cNvSpPr>
            <a:spLocks noGrp="1"/>
          </p:cNvSpPr>
          <p:nvPr>
            <p:ph type="title"/>
          </p:nvPr>
        </p:nvSpPr>
        <p:spPr/>
        <p:txBody>
          <a:bodyPr/>
          <a:lstStyle/>
          <a:p>
            <a:r>
              <a:rPr lang="en-US" dirty="0"/>
              <a:t>Sociocultural Evolution</a:t>
            </a:r>
          </a:p>
        </p:txBody>
      </p:sp>
      <p:sp>
        <p:nvSpPr>
          <p:cNvPr id="4" name="Text Placeholder 3">
            <a:extLst>
              <a:ext uri="{FF2B5EF4-FFF2-40B4-BE49-F238E27FC236}">
                <a16:creationId xmlns:a16="http://schemas.microsoft.com/office/drawing/2014/main" id="{14A30CA4-C6DE-D548-B0E7-3864E0CBF4E6}"/>
              </a:ext>
            </a:extLst>
          </p:cNvPr>
          <p:cNvSpPr>
            <a:spLocks noGrp="1"/>
          </p:cNvSpPr>
          <p:nvPr>
            <p:ph type="body" idx="1"/>
          </p:nvPr>
        </p:nvSpPr>
        <p:spPr/>
        <p:txBody>
          <a:bodyPr/>
          <a:lstStyle/>
          <a:p>
            <a:r>
              <a:rPr lang="en-US" dirty="0"/>
              <a:t>Key Figures</a:t>
            </a:r>
          </a:p>
        </p:txBody>
      </p:sp>
      <p:sp>
        <p:nvSpPr>
          <p:cNvPr id="3" name="Content Placeholder 2">
            <a:extLst>
              <a:ext uri="{FF2B5EF4-FFF2-40B4-BE49-F238E27FC236}">
                <a16:creationId xmlns:a16="http://schemas.microsoft.com/office/drawing/2014/main" id="{B208B6CF-9689-6642-964E-88C5B02E9DB8}"/>
              </a:ext>
            </a:extLst>
          </p:cNvPr>
          <p:cNvSpPr>
            <a:spLocks noGrp="1"/>
          </p:cNvSpPr>
          <p:nvPr>
            <p:ph sz="half" idx="2"/>
          </p:nvPr>
        </p:nvSpPr>
        <p:spPr/>
        <p:txBody>
          <a:bodyPr>
            <a:normAutofit/>
          </a:bodyPr>
          <a:lstStyle/>
          <a:p>
            <a:r>
              <a:rPr lang="en-US" dirty="0"/>
              <a:t>Bureau of American Ethnology</a:t>
            </a:r>
          </a:p>
          <a:p>
            <a:pPr lvl="1"/>
            <a:r>
              <a:rPr lang="en-US" dirty="0"/>
              <a:t>Powell, Brinton, Morton</a:t>
            </a:r>
          </a:p>
          <a:p>
            <a:r>
              <a:rPr lang="en-US" dirty="0"/>
              <a:t>Herbert Spencer</a:t>
            </a:r>
          </a:p>
          <a:p>
            <a:r>
              <a:rPr lang="en-US" dirty="0"/>
              <a:t>E.B. Tylor</a:t>
            </a:r>
          </a:p>
          <a:p>
            <a:r>
              <a:rPr lang="en-US" dirty="0"/>
              <a:t>Lewis Henry Morgan</a:t>
            </a:r>
          </a:p>
        </p:txBody>
      </p:sp>
      <p:sp>
        <p:nvSpPr>
          <p:cNvPr id="5" name="Text Placeholder 4">
            <a:extLst>
              <a:ext uri="{FF2B5EF4-FFF2-40B4-BE49-F238E27FC236}">
                <a16:creationId xmlns:a16="http://schemas.microsoft.com/office/drawing/2014/main" id="{60A8A4A3-9B50-D844-97BB-7E70B55B13C3}"/>
              </a:ext>
            </a:extLst>
          </p:cNvPr>
          <p:cNvSpPr>
            <a:spLocks noGrp="1"/>
          </p:cNvSpPr>
          <p:nvPr>
            <p:ph type="body" sz="quarter" idx="3"/>
          </p:nvPr>
        </p:nvSpPr>
        <p:spPr/>
        <p:txBody>
          <a:bodyPr/>
          <a:lstStyle/>
          <a:p>
            <a:r>
              <a:rPr lang="en-US" dirty="0"/>
              <a:t>Key Text</a:t>
            </a:r>
          </a:p>
        </p:txBody>
      </p:sp>
      <p:sp>
        <p:nvSpPr>
          <p:cNvPr id="6" name="Content Placeholder 5">
            <a:extLst>
              <a:ext uri="{FF2B5EF4-FFF2-40B4-BE49-F238E27FC236}">
                <a16:creationId xmlns:a16="http://schemas.microsoft.com/office/drawing/2014/main" id="{AC7C32BF-D276-5346-BA91-A505C049DF69}"/>
              </a:ext>
            </a:extLst>
          </p:cNvPr>
          <p:cNvSpPr>
            <a:spLocks noGrp="1"/>
          </p:cNvSpPr>
          <p:nvPr>
            <p:ph sz="quarter" idx="4"/>
          </p:nvPr>
        </p:nvSpPr>
        <p:spPr>
          <a:xfrm>
            <a:off x="6525014" y="3305207"/>
            <a:ext cx="4443984" cy="3247992"/>
          </a:xfrm>
        </p:spPr>
        <p:txBody>
          <a:bodyPr>
            <a:normAutofit/>
          </a:bodyPr>
          <a:lstStyle/>
          <a:p>
            <a:r>
              <a:rPr lang="en-US" dirty="0"/>
              <a:t>Ancient Societies (1877) </a:t>
            </a:r>
          </a:p>
          <a:p>
            <a:endParaRPr lang="en-US" dirty="0"/>
          </a:p>
          <a:p>
            <a:endParaRPr lang="en-US" dirty="0"/>
          </a:p>
          <a:p>
            <a:endParaRPr lang="en-US" dirty="0"/>
          </a:p>
          <a:p>
            <a:pPr marL="0" indent="0">
              <a:buNone/>
            </a:pPr>
            <a:endParaRPr lang="en-US" dirty="0"/>
          </a:p>
          <a:p>
            <a:endParaRPr lang="en-US" dirty="0"/>
          </a:p>
        </p:txBody>
      </p:sp>
      <p:pic>
        <p:nvPicPr>
          <p:cNvPr id="4098" name="Picture 2" descr="Lewis H. Morgan - Wikipedia">
            <a:extLst>
              <a:ext uri="{FF2B5EF4-FFF2-40B4-BE49-F238E27FC236}">
                <a16:creationId xmlns:a16="http://schemas.microsoft.com/office/drawing/2014/main" id="{8B7D6E2E-89A9-0C43-B14C-01E4C4216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49" y="304801"/>
            <a:ext cx="2082800" cy="277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5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B673-00E5-0649-AF71-3A3C97ADB301}"/>
              </a:ext>
            </a:extLst>
          </p:cNvPr>
          <p:cNvSpPr>
            <a:spLocks noGrp="1"/>
          </p:cNvSpPr>
          <p:nvPr>
            <p:ph type="title"/>
          </p:nvPr>
        </p:nvSpPr>
        <p:spPr/>
        <p:txBody>
          <a:bodyPr/>
          <a:lstStyle/>
          <a:p>
            <a:r>
              <a:rPr lang="en-US" dirty="0"/>
              <a:t>Women’s Rights &amp; Labor Rights </a:t>
            </a:r>
          </a:p>
        </p:txBody>
      </p:sp>
      <p:sp>
        <p:nvSpPr>
          <p:cNvPr id="3" name="Text Placeholder 2">
            <a:extLst>
              <a:ext uri="{FF2B5EF4-FFF2-40B4-BE49-F238E27FC236}">
                <a16:creationId xmlns:a16="http://schemas.microsoft.com/office/drawing/2014/main" id="{5CCE95E9-A784-C04F-922A-2A4C3E6CA67B}"/>
              </a:ext>
            </a:extLst>
          </p:cNvPr>
          <p:cNvSpPr>
            <a:spLocks noGrp="1"/>
          </p:cNvSpPr>
          <p:nvPr>
            <p:ph type="body" idx="1"/>
          </p:nvPr>
        </p:nvSpPr>
        <p:spPr/>
        <p:txBody>
          <a:bodyPr/>
          <a:lstStyle/>
          <a:p>
            <a:r>
              <a:rPr lang="en-US" dirty="0"/>
              <a:t>Key Figures</a:t>
            </a:r>
          </a:p>
        </p:txBody>
      </p:sp>
      <p:sp>
        <p:nvSpPr>
          <p:cNvPr id="4" name="Content Placeholder 3">
            <a:extLst>
              <a:ext uri="{FF2B5EF4-FFF2-40B4-BE49-F238E27FC236}">
                <a16:creationId xmlns:a16="http://schemas.microsoft.com/office/drawing/2014/main" id="{04C8A278-0444-604C-BF1C-452AB67F648A}"/>
              </a:ext>
            </a:extLst>
          </p:cNvPr>
          <p:cNvSpPr>
            <a:spLocks noGrp="1"/>
          </p:cNvSpPr>
          <p:nvPr>
            <p:ph sz="half" idx="2"/>
          </p:nvPr>
        </p:nvSpPr>
        <p:spPr/>
        <p:txBody>
          <a:bodyPr/>
          <a:lstStyle/>
          <a:p>
            <a:r>
              <a:rPr lang="en-US" dirty="0"/>
              <a:t>Lucy Parsons: “more dangerous than a thousand rioters”</a:t>
            </a:r>
          </a:p>
          <a:p>
            <a:endParaRPr lang="en-US" dirty="0"/>
          </a:p>
        </p:txBody>
      </p:sp>
      <p:sp>
        <p:nvSpPr>
          <p:cNvPr id="5" name="Text Placeholder 4">
            <a:extLst>
              <a:ext uri="{FF2B5EF4-FFF2-40B4-BE49-F238E27FC236}">
                <a16:creationId xmlns:a16="http://schemas.microsoft.com/office/drawing/2014/main" id="{8CF1EF02-86B6-B542-9CB9-30C4726B4E38}"/>
              </a:ext>
            </a:extLst>
          </p:cNvPr>
          <p:cNvSpPr>
            <a:spLocks noGrp="1"/>
          </p:cNvSpPr>
          <p:nvPr>
            <p:ph type="body" sz="quarter" idx="3"/>
          </p:nvPr>
        </p:nvSpPr>
        <p:spPr/>
        <p:txBody>
          <a:bodyPr/>
          <a:lstStyle/>
          <a:p>
            <a:r>
              <a:rPr lang="en-US" dirty="0"/>
              <a:t>Key Text</a:t>
            </a:r>
          </a:p>
        </p:txBody>
      </p:sp>
      <p:sp>
        <p:nvSpPr>
          <p:cNvPr id="6" name="Content Placeholder 5">
            <a:extLst>
              <a:ext uri="{FF2B5EF4-FFF2-40B4-BE49-F238E27FC236}">
                <a16:creationId xmlns:a16="http://schemas.microsoft.com/office/drawing/2014/main" id="{A51BDDA3-9A03-A445-BC40-2B48519D9A61}"/>
              </a:ext>
            </a:extLst>
          </p:cNvPr>
          <p:cNvSpPr>
            <a:spLocks noGrp="1"/>
          </p:cNvSpPr>
          <p:nvPr>
            <p:ph sz="quarter" idx="4"/>
          </p:nvPr>
        </p:nvSpPr>
        <p:spPr/>
        <p:txBody>
          <a:bodyPr/>
          <a:lstStyle/>
          <a:p>
            <a:r>
              <a:rPr lang="en-US" dirty="0"/>
              <a:t>Founding Convention of the IWW (1905)</a:t>
            </a:r>
          </a:p>
          <a:p>
            <a:pPr lvl="1"/>
            <a:r>
              <a:rPr lang="en-US" dirty="0"/>
              <a:t>May Day massacre (1886)</a:t>
            </a:r>
          </a:p>
          <a:p>
            <a:pPr lvl="1"/>
            <a:r>
              <a:rPr lang="en-US" dirty="0"/>
              <a:t>Triangle Shirtwaist strike (1909)</a:t>
            </a:r>
          </a:p>
          <a:p>
            <a:pPr lvl="1"/>
            <a:r>
              <a:rPr lang="en-US" dirty="0"/>
              <a:t>Women’s suffrage (1920)</a:t>
            </a:r>
          </a:p>
          <a:p>
            <a:pPr lvl="1"/>
            <a:endParaRPr lang="en-US" dirty="0"/>
          </a:p>
        </p:txBody>
      </p:sp>
      <p:pic>
        <p:nvPicPr>
          <p:cNvPr id="5122" name="Picture 2" descr="Today in women&amp;#39;s history: Lucy Parsons died">
            <a:extLst>
              <a:ext uri="{FF2B5EF4-FFF2-40B4-BE49-F238E27FC236}">
                <a16:creationId xmlns:a16="http://schemas.microsoft.com/office/drawing/2014/main" id="{68F4DA88-BF64-4540-AF4E-B44E8C4EC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010" y="4217504"/>
            <a:ext cx="3391163" cy="235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E99C-5447-2E45-8C8E-A2B9412BD963}"/>
              </a:ext>
            </a:extLst>
          </p:cNvPr>
          <p:cNvSpPr>
            <a:spLocks noGrp="1"/>
          </p:cNvSpPr>
          <p:nvPr>
            <p:ph type="title"/>
          </p:nvPr>
        </p:nvSpPr>
        <p:spPr/>
        <p:txBody>
          <a:bodyPr/>
          <a:lstStyle/>
          <a:p>
            <a:r>
              <a:rPr lang="en-US" dirty="0"/>
              <a:t>Capitalism</a:t>
            </a:r>
          </a:p>
        </p:txBody>
      </p:sp>
      <p:sp>
        <p:nvSpPr>
          <p:cNvPr id="3" name="Text Placeholder 2">
            <a:extLst>
              <a:ext uri="{FF2B5EF4-FFF2-40B4-BE49-F238E27FC236}">
                <a16:creationId xmlns:a16="http://schemas.microsoft.com/office/drawing/2014/main" id="{284BBC5B-BE09-134A-A06A-021C421F6419}"/>
              </a:ext>
            </a:extLst>
          </p:cNvPr>
          <p:cNvSpPr>
            <a:spLocks noGrp="1"/>
          </p:cNvSpPr>
          <p:nvPr>
            <p:ph type="body" idx="1"/>
          </p:nvPr>
        </p:nvSpPr>
        <p:spPr/>
        <p:txBody>
          <a:bodyPr/>
          <a:lstStyle/>
          <a:p>
            <a:r>
              <a:rPr lang="en-US" dirty="0"/>
              <a:t>Key Figures</a:t>
            </a:r>
          </a:p>
        </p:txBody>
      </p:sp>
      <p:sp>
        <p:nvSpPr>
          <p:cNvPr id="4" name="Content Placeholder 3">
            <a:extLst>
              <a:ext uri="{FF2B5EF4-FFF2-40B4-BE49-F238E27FC236}">
                <a16:creationId xmlns:a16="http://schemas.microsoft.com/office/drawing/2014/main" id="{46B98A80-002C-BB44-B33C-9DC15C352CDE}"/>
              </a:ext>
            </a:extLst>
          </p:cNvPr>
          <p:cNvSpPr>
            <a:spLocks noGrp="1"/>
          </p:cNvSpPr>
          <p:nvPr>
            <p:ph sz="half" idx="2"/>
          </p:nvPr>
        </p:nvSpPr>
        <p:spPr/>
        <p:txBody>
          <a:bodyPr>
            <a:normAutofit/>
          </a:bodyPr>
          <a:lstStyle/>
          <a:p>
            <a:r>
              <a:rPr lang="en-US" dirty="0"/>
              <a:t>Adam Smith</a:t>
            </a:r>
          </a:p>
          <a:p>
            <a:r>
              <a:rPr lang="en-US" dirty="0"/>
              <a:t>Max Weber</a:t>
            </a:r>
          </a:p>
          <a:p>
            <a:endParaRPr lang="en-US" dirty="0"/>
          </a:p>
        </p:txBody>
      </p:sp>
      <p:sp>
        <p:nvSpPr>
          <p:cNvPr id="5" name="Text Placeholder 4">
            <a:extLst>
              <a:ext uri="{FF2B5EF4-FFF2-40B4-BE49-F238E27FC236}">
                <a16:creationId xmlns:a16="http://schemas.microsoft.com/office/drawing/2014/main" id="{50A849D8-1151-3844-9EEB-A3346F4C3108}"/>
              </a:ext>
            </a:extLst>
          </p:cNvPr>
          <p:cNvSpPr>
            <a:spLocks noGrp="1"/>
          </p:cNvSpPr>
          <p:nvPr>
            <p:ph type="body" sz="quarter" idx="3"/>
          </p:nvPr>
        </p:nvSpPr>
        <p:spPr/>
        <p:txBody>
          <a:bodyPr/>
          <a:lstStyle/>
          <a:p>
            <a:r>
              <a:rPr lang="en-US" dirty="0"/>
              <a:t>Key Text</a:t>
            </a:r>
          </a:p>
        </p:txBody>
      </p:sp>
      <p:sp>
        <p:nvSpPr>
          <p:cNvPr id="6" name="Content Placeholder 5">
            <a:extLst>
              <a:ext uri="{FF2B5EF4-FFF2-40B4-BE49-F238E27FC236}">
                <a16:creationId xmlns:a16="http://schemas.microsoft.com/office/drawing/2014/main" id="{8B3A509B-61A7-3A47-8536-BDA9974DA984}"/>
              </a:ext>
            </a:extLst>
          </p:cNvPr>
          <p:cNvSpPr>
            <a:spLocks noGrp="1"/>
          </p:cNvSpPr>
          <p:nvPr>
            <p:ph sz="quarter" idx="4"/>
          </p:nvPr>
        </p:nvSpPr>
        <p:spPr/>
        <p:txBody>
          <a:bodyPr>
            <a:normAutofit/>
          </a:bodyPr>
          <a:lstStyle/>
          <a:p>
            <a:r>
              <a:rPr lang="en-US" dirty="0"/>
              <a:t>The Spirit of Capitalism (1930)</a:t>
            </a:r>
          </a:p>
          <a:p>
            <a:endParaRPr lang="en-US" dirty="0"/>
          </a:p>
          <a:p>
            <a:endParaRPr lang="en-US" dirty="0"/>
          </a:p>
          <a:p>
            <a:endParaRPr lang="en-US" dirty="0"/>
          </a:p>
          <a:p>
            <a:pPr lvl="1"/>
            <a:endParaRPr lang="en-US" dirty="0"/>
          </a:p>
        </p:txBody>
      </p:sp>
      <p:pic>
        <p:nvPicPr>
          <p:cNvPr id="6146" name="Picture 2" descr="Max Weber - Wikipedia">
            <a:extLst>
              <a:ext uri="{FF2B5EF4-FFF2-40B4-BE49-F238E27FC236}">
                <a16:creationId xmlns:a16="http://schemas.microsoft.com/office/drawing/2014/main" id="{A48B4714-6F99-B24B-8C72-97C5F21F7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191" y="2839689"/>
            <a:ext cx="2698105" cy="369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5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D12DD-5CC9-E74F-9C3A-60531119C3DA}"/>
              </a:ext>
            </a:extLst>
          </p:cNvPr>
          <p:cNvSpPr>
            <a:spLocks noGrp="1"/>
          </p:cNvSpPr>
          <p:nvPr>
            <p:ph type="ctrTitle"/>
          </p:nvPr>
        </p:nvSpPr>
        <p:spPr/>
        <p:txBody>
          <a:bodyPr/>
          <a:lstStyle/>
          <a:p>
            <a:r>
              <a:rPr lang="en-US" dirty="0"/>
              <a:t>The takeaways</a:t>
            </a:r>
          </a:p>
        </p:txBody>
      </p:sp>
      <p:sp>
        <p:nvSpPr>
          <p:cNvPr id="5" name="Subtitle 4">
            <a:extLst>
              <a:ext uri="{FF2B5EF4-FFF2-40B4-BE49-F238E27FC236}">
                <a16:creationId xmlns:a16="http://schemas.microsoft.com/office/drawing/2014/main" id="{B97D7CFA-5D8C-0340-97BC-56310490D7B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107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E76C-135E-B14D-90CA-70B92EBF8DA2}"/>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4104ED4-E16D-8C4C-8366-2202511834D8}"/>
              </a:ext>
            </a:extLst>
          </p:cNvPr>
          <p:cNvSpPr>
            <a:spLocks noGrp="1"/>
          </p:cNvSpPr>
          <p:nvPr>
            <p:ph idx="1"/>
          </p:nvPr>
        </p:nvSpPr>
        <p:spPr/>
        <p:txBody>
          <a:bodyPr/>
          <a:lstStyle/>
          <a:p>
            <a:r>
              <a:rPr lang="en-US" dirty="0"/>
              <a:t>Materialism &amp; Idealism</a:t>
            </a:r>
          </a:p>
          <a:p>
            <a:pPr lvl="1"/>
            <a:r>
              <a:rPr lang="en-US" dirty="0"/>
              <a:t>What is primary? </a:t>
            </a:r>
          </a:p>
          <a:p>
            <a:pPr lvl="1"/>
            <a:r>
              <a:rPr lang="en-US" dirty="0"/>
              <a:t>How can they be reconciled?</a:t>
            </a:r>
          </a:p>
          <a:p>
            <a:r>
              <a:rPr lang="en-US" dirty="0"/>
              <a:t>How does social inequality shape theories of human sameness and difference?</a:t>
            </a:r>
          </a:p>
          <a:p>
            <a:endParaRPr lang="en-US" dirty="0"/>
          </a:p>
          <a:p>
            <a:endParaRPr lang="en-US" dirty="0"/>
          </a:p>
        </p:txBody>
      </p:sp>
    </p:spTree>
    <p:extLst>
      <p:ext uri="{BB962C8B-B14F-4D97-AF65-F5344CB8AC3E}">
        <p14:creationId xmlns:p14="http://schemas.microsoft.com/office/powerpoint/2010/main" val="153154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D3D6-15F6-F34B-80D2-50F17EA5DBDA}"/>
              </a:ext>
            </a:extLst>
          </p:cNvPr>
          <p:cNvSpPr>
            <a:spLocks noGrp="1"/>
          </p:cNvSpPr>
          <p:nvPr>
            <p:ph type="title"/>
          </p:nvPr>
        </p:nvSpPr>
        <p:spPr/>
        <p:txBody>
          <a:bodyPr>
            <a:normAutofit/>
          </a:bodyPr>
          <a:lstStyle/>
          <a:p>
            <a:r>
              <a:rPr lang="en-US" dirty="0"/>
              <a:t>Big idea: What causes inequality?</a:t>
            </a:r>
          </a:p>
        </p:txBody>
      </p:sp>
      <p:sp>
        <p:nvSpPr>
          <p:cNvPr id="3" name="Content Placeholder 2">
            <a:extLst>
              <a:ext uri="{FF2B5EF4-FFF2-40B4-BE49-F238E27FC236}">
                <a16:creationId xmlns:a16="http://schemas.microsoft.com/office/drawing/2014/main" id="{8B45C2D6-3F69-3747-BCAF-3DB8A6B8DC4F}"/>
              </a:ext>
            </a:extLst>
          </p:cNvPr>
          <p:cNvSpPr>
            <a:spLocks noGrp="1"/>
          </p:cNvSpPr>
          <p:nvPr>
            <p:ph idx="1"/>
          </p:nvPr>
        </p:nvSpPr>
        <p:spPr/>
        <p:txBody>
          <a:bodyPr/>
          <a:lstStyle/>
          <a:p>
            <a:pPr marL="0" indent="0">
              <a:buNone/>
            </a:pPr>
            <a:r>
              <a:rPr lang="en-US" dirty="0"/>
              <a:t>We live in a world characterized by vast inequalities, both among places and within them. Why do some people have seemingly limitless access to wealth and resources while others live in impoverished conditions and struggle to survive? Is it due to innate personal characteristics? To cultural or racial traits? To structural inequities? And how might different explanations for inequality serve different interests? This week, we tackle early anthropological theories about human sameness, difference, and inequality. </a:t>
            </a:r>
          </a:p>
        </p:txBody>
      </p:sp>
    </p:spTree>
    <p:extLst>
      <p:ext uri="{BB962C8B-B14F-4D97-AF65-F5344CB8AC3E}">
        <p14:creationId xmlns:p14="http://schemas.microsoft.com/office/powerpoint/2010/main" val="327171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86D2-1CF3-AA45-846F-10BFA306FAA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10A0520-1CC4-D844-8AE2-1F0C194A9FD3}"/>
              </a:ext>
            </a:extLst>
          </p:cNvPr>
          <p:cNvSpPr>
            <a:spLocks noGrp="1"/>
          </p:cNvSpPr>
          <p:nvPr>
            <p:ph idx="1"/>
          </p:nvPr>
        </p:nvSpPr>
        <p:spPr/>
        <p:txBody>
          <a:bodyPr/>
          <a:lstStyle/>
          <a:p>
            <a:pPr marL="0" indent="0">
              <a:buNone/>
            </a:pPr>
            <a:r>
              <a:rPr lang="en-US" dirty="0"/>
              <a:t>By the end of this week, students will be able to:</a:t>
            </a:r>
          </a:p>
          <a:p>
            <a:pPr lvl="0"/>
            <a:r>
              <a:rPr lang="en-US" dirty="0"/>
              <a:t>Articulate different explanations for social inequality and critically evaluate their merits and limitations</a:t>
            </a:r>
          </a:p>
          <a:p>
            <a:pPr lvl="0"/>
            <a:r>
              <a:rPr lang="en-US" dirty="0"/>
              <a:t>Identify key figures in these discussions and consider how their social and scholarly positions interact </a:t>
            </a:r>
          </a:p>
          <a:p>
            <a:pPr lvl="0"/>
            <a:r>
              <a:rPr lang="en-US" dirty="0"/>
              <a:t>Explain the difference between material and idealist worldviews</a:t>
            </a:r>
          </a:p>
          <a:p>
            <a:endParaRPr lang="en-US" dirty="0"/>
          </a:p>
        </p:txBody>
      </p:sp>
    </p:spTree>
    <p:extLst>
      <p:ext uri="{BB962C8B-B14F-4D97-AF65-F5344CB8AC3E}">
        <p14:creationId xmlns:p14="http://schemas.microsoft.com/office/powerpoint/2010/main" val="116503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7" name="Picture 6" descr="A group of multi coloured wooden stick figures">
            <a:extLst>
              <a:ext uri="{FF2B5EF4-FFF2-40B4-BE49-F238E27FC236}">
                <a16:creationId xmlns:a16="http://schemas.microsoft.com/office/drawing/2014/main" id="{7585B567-84F5-455F-ADD0-EF8F220C6285}"/>
              </a:ext>
            </a:extLst>
          </p:cNvPr>
          <p:cNvPicPr>
            <a:picLocks noChangeAspect="1"/>
          </p:cNvPicPr>
          <p:nvPr/>
        </p:nvPicPr>
        <p:blipFill rotWithShape="1">
          <a:blip r:embed="rId2"/>
          <a:srcRect t="12224" b="6533"/>
          <a:stretch/>
        </p:blipFill>
        <p:spPr>
          <a:xfrm>
            <a:off x="20" y="10"/>
            <a:ext cx="12191980" cy="6859300"/>
          </a:xfrm>
          <a:prstGeom prst="rect">
            <a:avLst/>
          </a:prstGeom>
        </p:spPr>
      </p:pic>
      <p:sp>
        <p:nvSpPr>
          <p:cNvPr id="15" name="Rectangle 14">
            <a:extLst>
              <a:ext uri="{FF2B5EF4-FFF2-40B4-BE49-F238E27FC236}">
                <a16:creationId xmlns:a16="http://schemas.microsoft.com/office/drawing/2014/main" id="{A8D972A3-BC4D-42D0-B5E6-18AF3B9A5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DC08C121-C8A4-4D89-BF57-08D98660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9" name="Freeform 6">
            <a:extLst>
              <a:ext uri="{FF2B5EF4-FFF2-40B4-BE49-F238E27FC236}">
                <a16:creationId xmlns:a16="http://schemas.microsoft.com/office/drawing/2014/main" id="{EB1E1686-FA28-4AC0-BDBD-F301BFEB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4" name="Title 3">
            <a:extLst>
              <a:ext uri="{FF2B5EF4-FFF2-40B4-BE49-F238E27FC236}">
                <a16:creationId xmlns:a16="http://schemas.microsoft.com/office/drawing/2014/main" id="{8D9D7305-F7F0-714D-BD48-6A85DC98356B}"/>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a:solidFill>
                  <a:schemeClr val="bg2"/>
                </a:solidFill>
              </a:rPr>
              <a:t>On roots of social difference</a:t>
            </a:r>
          </a:p>
        </p:txBody>
      </p:sp>
      <p:sp>
        <p:nvSpPr>
          <p:cNvPr id="5" name="Text Placeholder 4">
            <a:extLst>
              <a:ext uri="{FF2B5EF4-FFF2-40B4-BE49-F238E27FC236}">
                <a16:creationId xmlns:a16="http://schemas.microsoft.com/office/drawing/2014/main" id="{9729AB86-E044-DC45-AB11-77E928CB8E67}"/>
              </a:ext>
            </a:extLst>
          </p:cNvPr>
          <p:cNvSpPr>
            <a:spLocks noGrp="1"/>
          </p:cNvSpPr>
          <p:nvPr>
            <p:ph type="body" idx="1"/>
          </p:nvPr>
        </p:nvSpPr>
        <p:spPr>
          <a:xfrm>
            <a:off x="2679906" y="3956279"/>
            <a:ext cx="6831673" cy="1086237"/>
          </a:xfrm>
        </p:spPr>
        <p:txBody>
          <a:bodyPr vert="horz" lIns="91440" tIns="45720" rIns="91440" bIns="45720" rtlCol="0">
            <a:normAutofit/>
          </a:bodyPr>
          <a:lstStyle/>
          <a:p>
            <a:pPr algn="ctr"/>
            <a:endParaRPr lang="en-US" sz="2300">
              <a:solidFill>
                <a:schemeClr val="bg2"/>
              </a:solidFill>
            </a:endParaRPr>
          </a:p>
        </p:txBody>
      </p:sp>
    </p:spTree>
    <p:extLst>
      <p:ext uri="{BB962C8B-B14F-4D97-AF65-F5344CB8AC3E}">
        <p14:creationId xmlns:p14="http://schemas.microsoft.com/office/powerpoint/2010/main" val="57461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6E96179-A3FC-45BE-BB12-5E13B8239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multi coloured wooden stick figures">
            <a:extLst>
              <a:ext uri="{FF2B5EF4-FFF2-40B4-BE49-F238E27FC236}">
                <a16:creationId xmlns:a16="http://schemas.microsoft.com/office/drawing/2014/main" id="{6BB856A1-4C8E-4D18-8CF1-B5E42BA8ED86}"/>
              </a:ext>
            </a:extLst>
          </p:cNvPr>
          <p:cNvPicPr>
            <a:picLocks noChangeAspect="1"/>
          </p:cNvPicPr>
          <p:nvPr/>
        </p:nvPicPr>
        <p:blipFill rotWithShape="1">
          <a:blip r:embed="rId2"/>
          <a:srcRect l="17860" r="31992"/>
          <a:stretch/>
        </p:blipFill>
        <p:spPr>
          <a:xfrm>
            <a:off x="20" y="10"/>
            <a:ext cx="4966232" cy="6857990"/>
          </a:xfrm>
          <a:prstGeom prst="rect">
            <a:avLst/>
          </a:prstGeom>
        </p:spPr>
      </p:pic>
      <p:sp>
        <p:nvSpPr>
          <p:cNvPr id="13" name="Freeform 6">
            <a:extLst>
              <a:ext uri="{FF2B5EF4-FFF2-40B4-BE49-F238E27FC236}">
                <a16:creationId xmlns:a16="http://schemas.microsoft.com/office/drawing/2014/main" id="{783BC9D6-2E45-44A2-A1D4-D8C81BB4F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4" name="Title 3">
            <a:extLst>
              <a:ext uri="{FF2B5EF4-FFF2-40B4-BE49-F238E27FC236}">
                <a16:creationId xmlns:a16="http://schemas.microsoft.com/office/drawing/2014/main" id="{038D12DD-5CC9-E74F-9C3A-60531119C3DA}"/>
              </a:ext>
            </a:extLst>
          </p:cNvPr>
          <p:cNvSpPr>
            <a:spLocks noGrp="1"/>
          </p:cNvSpPr>
          <p:nvPr>
            <p:ph type="ctrTitle"/>
          </p:nvPr>
        </p:nvSpPr>
        <p:spPr>
          <a:xfrm>
            <a:off x="6138004" y="1480930"/>
            <a:ext cx="5607908" cy="3254321"/>
          </a:xfrm>
        </p:spPr>
        <p:txBody>
          <a:bodyPr>
            <a:normAutofit/>
          </a:bodyPr>
          <a:lstStyle/>
          <a:p>
            <a:pPr algn="l"/>
            <a:r>
              <a:rPr lang="en-US" sz="7000"/>
              <a:t>The social context</a:t>
            </a:r>
          </a:p>
        </p:txBody>
      </p:sp>
      <p:sp>
        <p:nvSpPr>
          <p:cNvPr id="5" name="Subtitle 4">
            <a:extLst>
              <a:ext uri="{FF2B5EF4-FFF2-40B4-BE49-F238E27FC236}">
                <a16:creationId xmlns:a16="http://schemas.microsoft.com/office/drawing/2014/main" id="{B97D7CFA-5D8C-0340-97BC-56310490D7B1}"/>
              </a:ext>
            </a:extLst>
          </p:cNvPr>
          <p:cNvSpPr>
            <a:spLocks noGrp="1"/>
          </p:cNvSpPr>
          <p:nvPr>
            <p:ph type="subTitle" idx="1"/>
          </p:nvPr>
        </p:nvSpPr>
        <p:spPr>
          <a:xfrm>
            <a:off x="6138006" y="4804850"/>
            <a:ext cx="5607906" cy="1086237"/>
          </a:xfrm>
        </p:spPr>
        <p:txBody>
          <a:bodyPr>
            <a:normAutofit/>
          </a:bodyPr>
          <a:lstStyle/>
          <a:p>
            <a:pPr algn="l"/>
            <a:endParaRPr lang="en-US"/>
          </a:p>
        </p:txBody>
      </p:sp>
    </p:spTree>
    <p:extLst>
      <p:ext uri="{BB962C8B-B14F-4D97-AF65-F5344CB8AC3E}">
        <p14:creationId xmlns:p14="http://schemas.microsoft.com/office/powerpoint/2010/main" val="301147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43A7-35B6-674D-A761-5063CDCEB0B5}"/>
              </a:ext>
            </a:extLst>
          </p:cNvPr>
          <p:cNvSpPr>
            <a:spLocks noGrp="1"/>
          </p:cNvSpPr>
          <p:nvPr>
            <p:ph type="title"/>
          </p:nvPr>
        </p:nvSpPr>
        <p:spPr/>
        <p:txBody>
          <a:bodyPr/>
          <a:lstStyle/>
          <a:p>
            <a:r>
              <a:rPr lang="en-US" dirty="0"/>
              <a:t>19</a:t>
            </a:r>
            <a:r>
              <a:rPr lang="en-US" baseline="30000" dirty="0"/>
              <a:t>th</a:t>
            </a:r>
            <a:r>
              <a:rPr lang="en-US" dirty="0"/>
              <a:t> and 20</a:t>
            </a:r>
            <a:r>
              <a:rPr lang="en-US" baseline="30000" dirty="0"/>
              <a:t>th</a:t>
            </a:r>
            <a:r>
              <a:rPr lang="en-US" dirty="0"/>
              <a:t> Century</a:t>
            </a:r>
          </a:p>
        </p:txBody>
      </p:sp>
      <p:sp>
        <p:nvSpPr>
          <p:cNvPr id="4" name="Content Placeholder 3">
            <a:extLst>
              <a:ext uri="{FF2B5EF4-FFF2-40B4-BE49-F238E27FC236}">
                <a16:creationId xmlns:a16="http://schemas.microsoft.com/office/drawing/2014/main" id="{188AB989-9080-AF49-AC13-340C31578453}"/>
              </a:ext>
            </a:extLst>
          </p:cNvPr>
          <p:cNvSpPr>
            <a:spLocks noGrp="1"/>
          </p:cNvSpPr>
          <p:nvPr>
            <p:ph sz="half" idx="1"/>
          </p:nvPr>
        </p:nvSpPr>
        <p:spPr/>
        <p:txBody>
          <a:bodyPr>
            <a:normAutofit fontScale="92500" lnSpcReduction="20000"/>
          </a:bodyPr>
          <a:lstStyle/>
          <a:p>
            <a:r>
              <a:rPr lang="en-US" dirty="0"/>
              <a:t>Social Context:</a:t>
            </a:r>
          </a:p>
          <a:p>
            <a:pPr lvl="1"/>
            <a:r>
              <a:rPr lang="en-US" dirty="0"/>
              <a:t>Colonialism</a:t>
            </a:r>
          </a:p>
          <a:p>
            <a:pPr lvl="1"/>
            <a:r>
              <a:rPr lang="en-US" dirty="0"/>
              <a:t>Slavery &amp; Civil War</a:t>
            </a:r>
          </a:p>
          <a:p>
            <a:pPr lvl="1"/>
            <a:r>
              <a:rPr lang="en-US" dirty="0"/>
              <a:t>Mass European Emigration</a:t>
            </a:r>
          </a:p>
          <a:p>
            <a:pPr lvl="1"/>
            <a:r>
              <a:rPr lang="en-US" dirty="0"/>
              <a:t>Women’s suffrage movement</a:t>
            </a:r>
          </a:p>
          <a:p>
            <a:pPr lvl="1"/>
            <a:r>
              <a:rPr lang="en-US" dirty="0"/>
              <a:t>Pogroms in Europe</a:t>
            </a:r>
          </a:p>
          <a:p>
            <a:pPr lvl="1"/>
            <a:endParaRPr lang="en-US" dirty="0"/>
          </a:p>
          <a:p>
            <a:r>
              <a:rPr lang="en-US" dirty="0"/>
              <a:t>Key Questions:</a:t>
            </a:r>
          </a:p>
          <a:p>
            <a:pPr lvl="1"/>
            <a:r>
              <a:rPr lang="en-US" dirty="0"/>
              <a:t>Are people all related? And if so, how?</a:t>
            </a:r>
          </a:p>
          <a:p>
            <a:pPr lvl="1"/>
            <a:r>
              <a:rPr lang="en-US" dirty="0"/>
              <a:t>Who deserves rights? Land? Resources? Power?</a:t>
            </a:r>
          </a:p>
        </p:txBody>
      </p:sp>
      <p:pic>
        <p:nvPicPr>
          <p:cNvPr id="7" name="Content Placeholder 6">
            <a:extLst>
              <a:ext uri="{FF2B5EF4-FFF2-40B4-BE49-F238E27FC236}">
                <a16:creationId xmlns:a16="http://schemas.microsoft.com/office/drawing/2014/main" id="{4494E6C4-AAA6-AB4D-97EE-228FC8CCBEB6}"/>
              </a:ext>
            </a:extLst>
          </p:cNvPr>
          <p:cNvPicPr>
            <a:picLocks noGrp="1" noChangeAspect="1"/>
          </p:cNvPicPr>
          <p:nvPr>
            <p:ph sz="half" idx="2"/>
          </p:nvPr>
        </p:nvPicPr>
        <p:blipFill>
          <a:blip r:embed="rId2"/>
          <a:stretch>
            <a:fillRect/>
          </a:stretch>
        </p:blipFill>
        <p:spPr>
          <a:xfrm>
            <a:off x="7367214" y="863600"/>
            <a:ext cx="3860353" cy="5003800"/>
          </a:xfrm>
        </p:spPr>
      </p:pic>
      <p:sp>
        <p:nvSpPr>
          <p:cNvPr id="8" name="TextBox 7">
            <a:extLst>
              <a:ext uri="{FF2B5EF4-FFF2-40B4-BE49-F238E27FC236}">
                <a16:creationId xmlns:a16="http://schemas.microsoft.com/office/drawing/2014/main" id="{DBB25BAA-87C6-4441-9A17-43415C8A4734}"/>
              </a:ext>
            </a:extLst>
          </p:cNvPr>
          <p:cNvSpPr txBox="1"/>
          <p:nvPr/>
        </p:nvSpPr>
        <p:spPr>
          <a:xfrm>
            <a:off x="7931426" y="5867400"/>
            <a:ext cx="304137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Cecil Rhodes</a:t>
            </a:r>
          </a:p>
        </p:txBody>
      </p:sp>
    </p:spTree>
    <p:extLst>
      <p:ext uri="{BB962C8B-B14F-4D97-AF65-F5344CB8AC3E}">
        <p14:creationId xmlns:p14="http://schemas.microsoft.com/office/powerpoint/2010/main" val="32394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childTnLst>
                                </p:cTn>
                              </p:par>
                              <p:par>
                                <p:cTn id="75" presetID="1" presetClass="entr" presetSubtype="0" fill="hold" grpId="2" nodeType="with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p"/>
      <p:bldP spid="4" grpId="2"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DE75A-2A6C-4E4E-B503-34E16B49188B}"/>
              </a:ext>
            </a:extLst>
          </p:cNvPr>
          <p:cNvSpPr>
            <a:spLocks noGrp="1"/>
          </p:cNvSpPr>
          <p:nvPr>
            <p:ph type="ctrTitle"/>
          </p:nvPr>
        </p:nvSpPr>
        <p:spPr/>
        <p:txBody>
          <a:bodyPr/>
          <a:lstStyle/>
          <a:p>
            <a:r>
              <a:rPr lang="en-US" dirty="0"/>
              <a:t>The intellectual foundation</a:t>
            </a:r>
          </a:p>
        </p:txBody>
      </p:sp>
      <p:sp>
        <p:nvSpPr>
          <p:cNvPr id="5" name="Subtitle 4">
            <a:extLst>
              <a:ext uri="{FF2B5EF4-FFF2-40B4-BE49-F238E27FC236}">
                <a16:creationId xmlns:a16="http://schemas.microsoft.com/office/drawing/2014/main" id="{0088448D-11C5-124D-B034-E52FD2D6D2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113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981647" y="580847"/>
            <a:ext cx="8849916" cy="1154097"/>
          </a:xfrm>
        </p:spPr>
        <p:txBody>
          <a:bodyPr>
            <a:normAutofit/>
          </a:bodyPr>
          <a:lstStyle/>
          <a:p>
            <a:pPr defTabSz="914353">
              <a:defRPr/>
            </a:pPr>
            <a:r>
              <a:rPr lang="en-US" dirty="0">
                <a:ea typeface="+mj-ea"/>
                <a:cs typeface="+mj-cs"/>
              </a:rPr>
              <a:t>19</a:t>
            </a:r>
            <a:r>
              <a:rPr lang="en-US" baseline="30000" dirty="0">
                <a:ea typeface="+mj-ea"/>
                <a:cs typeface="+mj-cs"/>
              </a:rPr>
              <a:t>th</a:t>
            </a:r>
            <a:r>
              <a:rPr lang="en-US" dirty="0">
                <a:ea typeface="+mj-ea"/>
                <a:cs typeface="+mj-cs"/>
              </a:rPr>
              <a:t> and 20</a:t>
            </a:r>
            <a:r>
              <a:rPr lang="en-US" baseline="30000" dirty="0">
                <a:ea typeface="+mj-ea"/>
                <a:cs typeface="+mj-cs"/>
              </a:rPr>
              <a:t>th</a:t>
            </a:r>
            <a:r>
              <a:rPr lang="en-US" dirty="0">
                <a:ea typeface="+mj-ea"/>
                <a:cs typeface="+mj-cs"/>
              </a:rPr>
              <a:t> Century Social Theory</a:t>
            </a:r>
          </a:p>
        </p:txBody>
      </p:sp>
      <p:sp>
        <p:nvSpPr>
          <p:cNvPr id="22533" name="Rectangle 5"/>
          <p:cNvSpPr>
            <a:spLocks noGrp="1" noChangeArrowheads="1"/>
          </p:cNvSpPr>
          <p:nvPr>
            <p:ph idx="1"/>
          </p:nvPr>
        </p:nvSpPr>
        <p:spPr>
          <a:xfrm>
            <a:off x="1981647" y="1910954"/>
            <a:ext cx="4489400" cy="4566418"/>
          </a:xfrm>
        </p:spPr>
        <p:txBody>
          <a:bodyPr>
            <a:normAutofit/>
          </a:bodyPr>
          <a:lstStyle/>
          <a:p>
            <a:pPr marL="444236"/>
            <a:r>
              <a:rPr lang="en-US" dirty="0">
                <a:latin typeface="Arial" charset="0"/>
              </a:rPr>
              <a:t>Evolution</a:t>
            </a:r>
          </a:p>
          <a:p>
            <a:pPr marL="803643" lvl="1"/>
            <a:r>
              <a:rPr lang="en-US" dirty="0">
                <a:latin typeface="Arial" charset="0"/>
              </a:rPr>
              <a:t>Classification of living organisms</a:t>
            </a:r>
          </a:p>
          <a:p>
            <a:pPr marL="803643" lvl="1"/>
            <a:r>
              <a:rPr lang="en-US" dirty="0">
                <a:latin typeface="Arial" charset="0"/>
              </a:rPr>
              <a:t>Evolutionary theory</a:t>
            </a:r>
          </a:p>
          <a:p>
            <a:pPr marL="444236"/>
            <a:r>
              <a:rPr lang="en-US" dirty="0">
                <a:latin typeface="Arial" charset="0"/>
              </a:rPr>
              <a:t>Political economy</a:t>
            </a:r>
          </a:p>
          <a:p>
            <a:pPr marL="803643" lvl="1"/>
            <a:r>
              <a:rPr lang="en-US" dirty="0">
                <a:latin typeface="Arial" charset="0"/>
              </a:rPr>
              <a:t>Abolition</a:t>
            </a:r>
          </a:p>
          <a:p>
            <a:pPr marL="803643" lvl="1"/>
            <a:r>
              <a:rPr lang="en-US" dirty="0">
                <a:latin typeface="Arial" charset="0"/>
              </a:rPr>
              <a:t>Women’s suffrage</a:t>
            </a:r>
          </a:p>
          <a:p>
            <a:pPr marL="803643" lvl="1"/>
            <a:r>
              <a:rPr lang="en-US" dirty="0">
                <a:latin typeface="Arial" charset="0"/>
              </a:rPr>
              <a:t>Nationalism </a:t>
            </a:r>
          </a:p>
          <a:p>
            <a:pPr marL="803643" lvl="1"/>
            <a:r>
              <a:rPr lang="en-US" dirty="0">
                <a:latin typeface="Arial" charset="0"/>
              </a:rPr>
              <a:t>Anarchy</a:t>
            </a:r>
          </a:p>
          <a:p>
            <a:pPr marL="803643" lvl="1"/>
            <a:r>
              <a:rPr lang="en-US" dirty="0">
                <a:latin typeface="Arial" charset="0"/>
              </a:rPr>
              <a:t>Capitalism</a:t>
            </a:r>
          </a:p>
          <a:p>
            <a:pPr marL="803643" lvl="1"/>
            <a:r>
              <a:rPr lang="en-US" dirty="0">
                <a:latin typeface="Arial" charset="0"/>
              </a:rPr>
              <a:t>Socialism</a:t>
            </a:r>
          </a:p>
          <a:p>
            <a:pPr marL="803643" lvl="1"/>
            <a:r>
              <a:rPr lang="en-US" dirty="0">
                <a:latin typeface="Arial" charset="0"/>
              </a:rPr>
              <a:t>Communism</a:t>
            </a:r>
          </a:p>
        </p:txBody>
      </p:sp>
      <p:pic>
        <p:nvPicPr>
          <p:cNvPr id="8194" name="Picture 2" descr="Abolitionist Movement: Definition and Leaders | HISTORY.com - HISTORY">
            <a:extLst>
              <a:ext uri="{FF2B5EF4-FFF2-40B4-BE49-F238E27FC236}">
                <a16:creationId xmlns:a16="http://schemas.microsoft.com/office/drawing/2014/main" id="{4D916E0C-62F5-3C49-AC6C-D69341A84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10524"/>
            <a:ext cx="4735563" cy="29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140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5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25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53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53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DE75A-2A6C-4E4E-B503-34E16B49188B}"/>
              </a:ext>
            </a:extLst>
          </p:cNvPr>
          <p:cNvSpPr>
            <a:spLocks noGrp="1"/>
          </p:cNvSpPr>
          <p:nvPr>
            <p:ph type="ctrTitle"/>
          </p:nvPr>
        </p:nvSpPr>
        <p:spPr/>
        <p:txBody>
          <a:bodyPr/>
          <a:lstStyle/>
          <a:p>
            <a:r>
              <a:rPr lang="en-US" dirty="0"/>
              <a:t>Guiding questions</a:t>
            </a:r>
          </a:p>
        </p:txBody>
      </p:sp>
      <p:sp>
        <p:nvSpPr>
          <p:cNvPr id="5" name="Subtitle 4">
            <a:extLst>
              <a:ext uri="{FF2B5EF4-FFF2-40B4-BE49-F238E27FC236}">
                <a16:creationId xmlns:a16="http://schemas.microsoft.com/office/drawing/2014/main" id="{0088448D-11C5-124D-B034-E52FD2D6D2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6508689"/>
      </p:ext>
    </p:extLst>
  </p:cSld>
  <p:clrMapOvr>
    <a:masterClrMapping/>
  </p:clrMapOvr>
</p:sld>
</file>

<file path=ppt/theme/theme1.xml><?xml version="1.0" encoding="utf-8"?>
<a:theme xmlns:a="http://schemas.openxmlformats.org/drawingml/2006/main" name="GestaltVTI">
  <a:themeElements>
    <a:clrScheme name="AnalogousFromRegularSeed_2SEEDS">
      <a:dk1>
        <a:srgbClr val="000000"/>
      </a:dk1>
      <a:lt1>
        <a:srgbClr val="FFFFFF"/>
      </a:lt1>
      <a:dk2>
        <a:srgbClr val="36221E"/>
      </a:dk2>
      <a:lt2>
        <a:srgbClr val="E8E3E2"/>
      </a:lt2>
      <a:accent1>
        <a:srgbClr val="3BA7B1"/>
      </a:accent1>
      <a:accent2>
        <a:srgbClr val="46B28F"/>
      </a:accent2>
      <a:accent3>
        <a:srgbClr val="4D87C3"/>
      </a:accent3>
      <a:accent4>
        <a:srgbClr val="B13B65"/>
      </a:accent4>
      <a:accent5>
        <a:srgbClr val="C3534D"/>
      </a:accent5>
      <a:accent6>
        <a:srgbClr val="B1733B"/>
      </a:accent6>
      <a:hlink>
        <a:srgbClr val="BF4B3F"/>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otalTime>76</TotalTime>
  <Words>491</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Bierstadt</vt:lpstr>
      <vt:lpstr>Franklin Gothic Book</vt:lpstr>
      <vt:lpstr>GestaltVTI</vt:lpstr>
      <vt:lpstr>Crop</vt:lpstr>
      <vt:lpstr>On Roots of Social Difference</vt:lpstr>
      <vt:lpstr>Big idea: What causes inequality?</vt:lpstr>
      <vt:lpstr>Learning Objectives</vt:lpstr>
      <vt:lpstr>On roots of social difference</vt:lpstr>
      <vt:lpstr>The social context</vt:lpstr>
      <vt:lpstr>19th and 20th Century</vt:lpstr>
      <vt:lpstr>The intellectual foundation</vt:lpstr>
      <vt:lpstr>19th and 20th Century Social Theory</vt:lpstr>
      <vt:lpstr>Guiding questions</vt:lpstr>
      <vt:lpstr>Guiding Questions</vt:lpstr>
      <vt:lpstr>The Essays</vt:lpstr>
      <vt:lpstr>Anti-Colonialism</vt:lpstr>
      <vt:lpstr>Abolitionism</vt:lpstr>
      <vt:lpstr>Anarchy, Socialism, Communism</vt:lpstr>
      <vt:lpstr>Sociocultural Evolution</vt:lpstr>
      <vt:lpstr>Women’s Rights &amp; Labor Rights </vt:lpstr>
      <vt:lpstr>Capitalism</vt:lpstr>
      <vt:lpstr>The takeaways</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Roots of Social Difference</dc:title>
  <dc:creator>Ruth Gomberg-Munoz</dc:creator>
  <cp:lastModifiedBy>Hansen, Carli</cp:lastModifiedBy>
  <cp:revision>19</cp:revision>
  <dcterms:created xsi:type="dcterms:W3CDTF">2021-09-13T20:31:39Z</dcterms:created>
  <dcterms:modified xsi:type="dcterms:W3CDTF">2021-12-22T15:16:33Z</dcterms:modified>
</cp:coreProperties>
</file>