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5" r:id="rId3"/>
    <p:sldId id="266" r:id="rId4"/>
    <p:sldId id="258" r:id="rId5"/>
    <p:sldId id="264" r:id="rId6"/>
    <p:sldId id="259" r:id="rId7"/>
    <p:sldId id="261" r:id="rId8"/>
    <p:sldId id="260" r:id="rId9"/>
    <p:sldId id="263" r:id="rId10"/>
    <p:sldId id="262"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snapToObjects="1">
      <p:cViewPr varScale="1">
        <p:scale>
          <a:sx n="105" d="100"/>
          <a:sy n="105" d="100"/>
        </p:scale>
        <p:origin x="7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891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7963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23219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solidFill>
                  <a:prstClr val="white">
                    <a:alpha val="50000"/>
                  </a:prstClr>
                </a:solidFill>
                <a:latin typeface="Arial"/>
              </a:rPr>
              <a:pPr/>
              <a:t>4/19/2022</a:t>
            </a:fld>
            <a:endParaRPr lang="en-US">
              <a:solidFill>
                <a:prstClr val="white">
                  <a:alpha val="50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white"/>
              </a:solidFill>
              <a:latin typeface="Arial"/>
            </a:endParaRPr>
          </a:p>
        </p:txBody>
      </p:sp>
      <p:sp>
        <p:nvSpPr>
          <p:cNvPr id="7" name="Slide Number Placeholder 6"/>
          <p:cNvSpPr>
            <a:spLocks noGrp="1"/>
          </p:cNvSpPr>
          <p:nvPr>
            <p:ph type="sldNum" sz="quarter" idx="12"/>
          </p:nvPr>
        </p:nvSpPr>
        <p:spPr/>
        <p:txBody>
          <a:bodyPr/>
          <a:lstStyle/>
          <a:p>
            <a:fld id="{CE8079A4-7AA8-4A4F-87E2-7781EC5097DD}" type="slidenum">
              <a:rPr lang="en-US" smtClean="0">
                <a:solidFill>
                  <a:prstClr val="white"/>
                </a:solidFill>
                <a:latin typeface="Arial"/>
              </a:rPr>
              <a:pPr/>
              <a:t>‹#›</a:t>
            </a:fld>
            <a:endParaRPr lang="en-US">
              <a:solidFill>
                <a:prstClr val="white"/>
              </a:solidFill>
              <a:latin typeface="Arial"/>
            </a:endParaRPr>
          </a:p>
        </p:txBody>
      </p:sp>
      <p:sp>
        <p:nvSpPr>
          <p:cNvPr id="9" name="Title 8"/>
          <p:cNvSpPr>
            <a:spLocks noGrp="1"/>
          </p:cNvSpPr>
          <p:nvPr>
            <p:ph type="title"/>
          </p:nvPr>
        </p:nvSpPr>
        <p:spPr>
          <a:xfrm>
            <a:off x="1219200" y="1544716"/>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1"/>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01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58220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23158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392939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4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62313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523674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64338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4/19/2022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049852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4/19/2022</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929622598"/>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C3281D-A46F-4842-9340-4CBC29E1B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8EA0EC0-D1D4-4394-A169-E7E9FD2E4A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5"/>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264DCA07-5992-4B87-B944-642B4A38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5763" y="-385762"/>
            <a:ext cx="6857999" cy="7629524"/>
          </a:xfrm>
          <a:prstGeom prst="rect">
            <a:avLst/>
          </a:prstGeom>
          <a:gradFill flip="none" rotWithShape="1">
            <a:gsLst>
              <a:gs pos="0">
                <a:srgbClr val="000000">
                  <a:alpha val="46000"/>
                </a:srgbClr>
              </a:gs>
              <a:gs pos="100000">
                <a:srgbClr val="000000">
                  <a:alpha val="0"/>
                </a:srgbClr>
              </a:gs>
              <a:gs pos="56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D56D6F0-FC62-A148-AA9F-425D72D2362D}"/>
              </a:ext>
            </a:extLst>
          </p:cNvPr>
          <p:cNvSpPr>
            <a:spLocks noGrp="1"/>
          </p:cNvSpPr>
          <p:nvPr>
            <p:ph type="ctrTitle"/>
          </p:nvPr>
        </p:nvSpPr>
        <p:spPr>
          <a:xfrm>
            <a:off x="1524000" y="1524000"/>
            <a:ext cx="4572000" cy="2750619"/>
          </a:xfrm>
        </p:spPr>
        <p:txBody>
          <a:bodyPr anchor="t">
            <a:normAutofit/>
          </a:bodyPr>
          <a:lstStyle/>
          <a:p>
            <a:r>
              <a:rPr lang="en-US">
                <a:solidFill>
                  <a:srgbClr val="FFFFFF"/>
                </a:solidFill>
              </a:rPr>
              <a:t>On Environment</a:t>
            </a:r>
          </a:p>
        </p:txBody>
      </p:sp>
      <p:sp>
        <p:nvSpPr>
          <p:cNvPr id="3" name="Subtitle 2">
            <a:extLst>
              <a:ext uri="{FF2B5EF4-FFF2-40B4-BE49-F238E27FC236}">
                <a16:creationId xmlns:a16="http://schemas.microsoft.com/office/drawing/2014/main" id="{34DFC7A9-12A2-6140-BECF-4E51C7A6C55D}"/>
              </a:ext>
            </a:extLst>
          </p:cNvPr>
          <p:cNvSpPr>
            <a:spLocks noGrp="1"/>
          </p:cNvSpPr>
          <p:nvPr>
            <p:ph type="subTitle" idx="1"/>
          </p:nvPr>
        </p:nvSpPr>
        <p:spPr>
          <a:xfrm>
            <a:off x="1514474" y="4848464"/>
            <a:ext cx="7629525" cy="1085849"/>
          </a:xfrm>
        </p:spPr>
        <p:txBody>
          <a:bodyPr>
            <a:normAutofit/>
          </a:bodyPr>
          <a:lstStyle/>
          <a:p>
            <a:r>
              <a:rPr lang="en-US" dirty="0">
                <a:solidFill>
                  <a:srgbClr val="FFFFFF"/>
                </a:solidFill>
              </a:rPr>
              <a:t>Section 11</a:t>
            </a:r>
          </a:p>
        </p:txBody>
      </p:sp>
      <p:cxnSp>
        <p:nvCxnSpPr>
          <p:cNvPr id="13" name="Straight Connector 12">
            <a:extLst>
              <a:ext uri="{FF2B5EF4-FFF2-40B4-BE49-F238E27FC236}">
                <a16:creationId xmlns:a16="http://schemas.microsoft.com/office/drawing/2014/main" id="{313FECB8-44EE-4A45-9F7B-66ECF1C3C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09725" y="4572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0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tress and Resilience: The Social Context of Reproduction in Central  Harlem: 9780306466380: Medicine &amp;amp; Health Science Books @ Amazon.com">
            <a:extLst>
              <a:ext uri="{FF2B5EF4-FFF2-40B4-BE49-F238E27FC236}">
                <a16:creationId xmlns:a16="http://schemas.microsoft.com/office/drawing/2014/main" id="{1D94EBF6-64D0-FB40-92F7-462A1172B2A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19" r="-986" b="752"/>
          <a:stretch/>
        </p:blipFill>
        <p:spPr bwMode="auto">
          <a:xfrm>
            <a:off x="21" y="10"/>
            <a:ext cx="44005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1028700" y="1025718"/>
            <a:ext cx="4057650" cy="4770783"/>
          </a:xfrm>
        </p:spPr>
        <p:txBody>
          <a:bodyPr vert="horz" lIns="91440" tIns="45720" rIns="91440" bIns="45720" rtlCol="0" anchor="ctr">
            <a:normAutofit/>
          </a:bodyPr>
          <a:lstStyle/>
          <a:p>
            <a:pPr algn="ctr"/>
            <a:r>
              <a:rPr lang="en-US">
                <a:solidFill>
                  <a:srgbClr val="FFFFFF"/>
                </a:solidFill>
              </a:rPr>
              <a:t>Alaka Wali</a:t>
            </a:r>
          </a:p>
        </p:txBody>
      </p:sp>
      <p:sp>
        <p:nvSpPr>
          <p:cNvPr id="71" name="Content Placeholder 2">
            <a:extLst>
              <a:ext uri="{FF2B5EF4-FFF2-40B4-BE49-F238E27FC236}">
                <a16:creationId xmlns:a16="http://schemas.microsoft.com/office/drawing/2014/main" id="{028E39BB-31DF-42F2-95CB-0B1B6BC1720D}"/>
              </a:ext>
            </a:extLst>
          </p:cNvPr>
          <p:cNvSpPr>
            <a:spLocks noGrp="1"/>
          </p:cNvSpPr>
          <p:nvPr>
            <p:ph sz="quarter" idx="13"/>
          </p:nvPr>
        </p:nvSpPr>
        <p:spPr>
          <a:xfrm>
            <a:off x="7179972" y="762000"/>
            <a:ext cx="3825025" cy="5334000"/>
          </a:xfrm>
        </p:spPr>
        <p:txBody>
          <a:bodyPr vert="horz" lIns="91440" tIns="45720" rIns="91440" bIns="45720" rtlCol="0" anchor="ctr">
            <a:normAutofit/>
          </a:bodyPr>
          <a:lstStyle/>
          <a:p>
            <a:r>
              <a:rPr lang="en-US"/>
              <a:t>Anthropology in action: supporting the “economía indígena” in the Amazon</a:t>
            </a:r>
          </a:p>
          <a:p>
            <a:pPr lvl="1"/>
            <a:r>
              <a:rPr lang="en-US" dirty="0"/>
              <a:t>Pluriverse</a:t>
            </a:r>
          </a:p>
          <a:p>
            <a:pPr lvl="1"/>
            <a:r>
              <a:rPr lang="en-US" dirty="0"/>
              <a:t>Making the community the experts</a:t>
            </a:r>
          </a:p>
          <a:p>
            <a:pPr lvl="1"/>
            <a:r>
              <a:rPr lang="en-US" dirty="0"/>
              <a:t>Making the “experts” the students</a:t>
            </a:r>
          </a:p>
        </p:txBody>
      </p:sp>
    </p:spTree>
    <p:extLst>
      <p:ext uri="{BB962C8B-B14F-4D97-AF65-F5344CB8AC3E}">
        <p14:creationId xmlns:p14="http://schemas.microsoft.com/office/powerpoint/2010/main" val="271749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3" name="Rectangle 72">
            <a:extLst>
              <a:ext uri="{FF2B5EF4-FFF2-40B4-BE49-F238E27FC236}">
                <a16:creationId xmlns:a16="http://schemas.microsoft.com/office/drawing/2014/main" id="{B1C3281D-A46F-4842-9340-4CBC29E1B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4DCA07-5992-4B87-B944-642B4A38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5763" y="-385762"/>
            <a:ext cx="6857999" cy="7629524"/>
          </a:xfrm>
          <a:prstGeom prst="rect">
            <a:avLst/>
          </a:prstGeom>
          <a:gradFill flip="none" rotWithShape="1">
            <a:gsLst>
              <a:gs pos="0">
                <a:srgbClr val="000000">
                  <a:alpha val="46000"/>
                </a:srgbClr>
              </a:gs>
              <a:gs pos="100000">
                <a:srgbClr val="000000">
                  <a:alpha val="0"/>
                </a:srgbClr>
              </a:gs>
              <a:gs pos="56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AE9B1AF-78F8-CF42-B87C-0D320BF06071}"/>
              </a:ext>
            </a:extLst>
          </p:cNvPr>
          <p:cNvSpPr>
            <a:spLocks noGrp="1"/>
          </p:cNvSpPr>
          <p:nvPr>
            <p:ph type="title"/>
          </p:nvPr>
        </p:nvSpPr>
        <p:spPr>
          <a:xfrm>
            <a:off x="1524000" y="1524000"/>
            <a:ext cx="4572000" cy="2750619"/>
          </a:xfrm>
        </p:spPr>
        <p:txBody>
          <a:bodyPr vert="horz" lIns="91440" tIns="45720" rIns="91440" bIns="45720" rtlCol="0" anchor="t">
            <a:normAutofit/>
          </a:bodyPr>
          <a:lstStyle/>
          <a:p>
            <a:r>
              <a:rPr lang="en-US" dirty="0">
                <a:solidFill>
                  <a:srgbClr val="FFFFFF"/>
                </a:solidFill>
              </a:rPr>
              <a:t>Key takeaways</a:t>
            </a:r>
          </a:p>
        </p:txBody>
      </p:sp>
      <p:cxnSp>
        <p:nvCxnSpPr>
          <p:cNvPr id="77" name="Straight Connector 76">
            <a:extLst>
              <a:ext uri="{FF2B5EF4-FFF2-40B4-BE49-F238E27FC236}">
                <a16:creationId xmlns:a16="http://schemas.microsoft.com/office/drawing/2014/main" id="{313FECB8-44EE-4A45-9F7B-66ECF1C3C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09725" y="4572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18036A-A58A-E849-ABE5-93524C120A98}"/>
              </a:ext>
            </a:extLst>
          </p:cNvPr>
          <p:cNvSpPr>
            <a:spLocks noGrp="1"/>
          </p:cNvSpPr>
          <p:nvPr>
            <p:ph idx="1"/>
          </p:nvPr>
        </p:nvSpPr>
        <p:spPr>
          <a:xfrm>
            <a:off x="1568563" y="2286494"/>
            <a:ext cx="9238434" cy="3810000"/>
          </a:xfrm>
        </p:spPr>
        <p:txBody>
          <a:bodyPr/>
          <a:lstStyle/>
          <a:p>
            <a:r>
              <a:rPr lang="en-US" dirty="0"/>
              <a:t>Human-centric theories of environment developed in a context of colonialism/global capitalism prioritizing extraction and exploitation rather than relationship</a:t>
            </a:r>
          </a:p>
          <a:p>
            <a:r>
              <a:rPr lang="en-US" dirty="0"/>
              <a:t>Other ideological worlds not comprehensible through those (Western) frames, and vice versa</a:t>
            </a:r>
          </a:p>
          <a:p>
            <a:endParaRPr lang="en-US" dirty="0"/>
          </a:p>
        </p:txBody>
      </p:sp>
    </p:spTree>
    <p:extLst>
      <p:ext uri="{BB962C8B-B14F-4D97-AF65-F5344CB8AC3E}">
        <p14:creationId xmlns:p14="http://schemas.microsoft.com/office/powerpoint/2010/main" val="2410361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9CD6-3E76-BD47-A8F2-4C0FCC4DC8AB}"/>
              </a:ext>
            </a:extLst>
          </p:cNvPr>
          <p:cNvSpPr>
            <a:spLocks noGrp="1"/>
          </p:cNvSpPr>
          <p:nvPr>
            <p:ph type="title"/>
          </p:nvPr>
        </p:nvSpPr>
        <p:spPr/>
        <p:txBody>
          <a:bodyPr/>
          <a:lstStyle/>
          <a:p>
            <a:r>
              <a:rPr lang="en-US" dirty="0"/>
              <a:t>Big idea: on human ecologies</a:t>
            </a:r>
          </a:p>
        </p:txBody>
      </p:sp>
      <p:sp>
        <p:nvSpPr>
          <p:cNvPr id="3" name="Content Placeholder 2">
            <a:extLst>
              <a:ext uri="{FF2B5EF4-FFF2-40B4-BE49-F238E27FC236}">
                <a16:creationId xmlns:a16="http://schemas.microsoft.com/office/drawing/2014/main" id="{EBE71EF8-BF9A-574E-8C34-06FF53910BC9}"/>
              </a:ext>
            </a:extLst>
          </p:cNvPr>
          <p:cNvSpPr>
            <a:spLocks noGrp="1"/>
          </p:cNvSpPr>
          <p:nvPr>
            <p:ph idx="1"/>
          </p:nvPr>
        </p:nvSpPr>
        <p:spPr/>
        <p:txBody>
          <a:bodyPr/>
          <a:lstStyle/>
          <a:p>
            <a:pPr marL="0" indent="0">
              <a:buNone/>
            </a:pPr>
            <a:r>
              <a:rPr lang="en-US" dirty="0"/>
              <a:t>As devastating effects of climate change are ubiquitously yet unevenly felt across the world, anthropological insights into human interactions with environments, or human ecologies, are increasingly important. The readings in this section span several decades and illustrate the conceptual development of environmental anthropology over time. </a:t>
            </a:r>
          </a:p>
          <a:p>
            <a:endParaRPr lang="en-US" dirty="0"/>
          </a:p>
        </p:txBody>
      </p:sp>
    </p:spTree>
    <p:extLst>
      <p:ext uri="{BB962C8B-B14F-4D97-AF65-F5344CB8AC3E}">
        <p14:creationId xmlns:p14="http://schemas.microsoft.com/office/powerpoint/2010/main" val="197729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5EB2-E81D-6D44-8784-FB266817F8DA}"/>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8E420-E96E-DA4A-8A79-869E7D87B83E}"/>
              </a:ext>
            </a:extLst>
          </p:cNvPr>
          <p:cNvSpPr>
            <a:spLocks noGrp="1"/>
          </p:cNvSpPr>
          <p:nvPr>
            <p:ph idx="1"/>
          </p:nvPr>
        </p:nvSpPr>
        <p:spPr/>
        <p:txBody>
          <a:bodyPr/>
          <a:lstStyle/>
          <a:p>
            <a:pPr marL="342900" lvl="0" indent="-342900">
              <a:buFont typeface="+mj-lt"/>
              <a:buAutoNum type="arabicPeriod"/>
            </a:pPr>
            <a:r>
              <a:rPr lang="en-US" dirty="0"/>
              <a:t>Demonstrate familiarity with concepts including cultural ecology, ontology, and pluriverse</a:t>
            </a:r>
          </a:p>
          <a:p>
            <a:pPr marL="342900" lvl="0" indent="-342900">
              <a:buFont typeface="+mj-lt"/>
              <a:buAutoNum type="arabicPeriod"/>
            </a:pPr>
            <a:r>
              <a:rPr lang="en-US" dirty="0"/>
              <a:t>Explain the role of political economy in shaping human treatment of non-human elements of the world</a:t>
            </a:r>
          </a:p>
          <a:p>
            <a:pPr marL="342900" lvl="0" indent="-342900">
              <a:buFont typeface="+mj-lt"/>
              <a:buAutoNum type="arabicPeriod"/>
            </a:pPr>
            <a:r>
              <a:rPr lang="en-US" dirty="0"/>
              <a:t>Describe how indigenizing perspectives shift the centrality of people in environmental conceptualizations</a:t>
            </a:r>
          </a:p>
          <a:p>
            <a:pPr marL="0" indent="0">
              <a:buNone/>
            </a:pPr>
            <a:endParaRPr lang="en-US" dirty="0"/>
          </a:p>
        </p:txBody>
      </p:sp>
    </p:spTree>
    <p:extLst>
      <p:ext uri="{BB962C8B-B14F-4D97-AF65-F5344CB8AC3E}">
        <p14:creationId xmlns:p14="http://schemas.microsoft.com/office/powerpoint/2010/main" val="286567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p:txBody>
          <a:bodyPr/>
          <a:lstStyle/>
          <a:p>
            <a:r>
              <a:rPr lang="en-US" dirty="0"/>
              <a:t>Environmental Anthropology</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idx="1"/>
          </p:nvPr>
        </p:nvSpPr>
        <p:spPr/>
        <p:txBody>
          <a:bodyPr>
            <a:normAutofit lnSpcReduction="10000"/>
          </a:bodyPr>
          <a:lstStyle/>
          <a:p>
            <a:r>
              <a:rPr lang="en-US" dirty="0"/>
              <a:t>Key Ideas</a:t>
            </a:r>
          </a:p>
          <a:p>
            <a:pPr lvl="1"/>
            <a:r>
              <a:rPr lang="en-US" dirty="0"/>
              <a:t>The environment affects culture</a:t>
            </a:r>
          </a:p>
          <a:p>
            <a:pPr lvl="2"/>
            <a:r>
              <a:rPr lang="en-US" dirty="0"/>
              <a:t>And vice versa</a:t>
            </a:r>
          </a:p>
          <a:p>
            <a:pPr lvl="1"/>
            <a:r>
              <a:rPr lang="en-US" dirty="0"/>
              <a:t>Eurocentric culture overemphasizes the importance of humans in relation to other elements of the natural world</a:t>
            </a:r>
          </a:p>
          <a:p>
            <a:pPr lvl="2"/>
            <a:r>
              <a:rPr lang="en-US" dirty="0"/>
              <a:t>Capitalist exploitation of natural resources</a:t>
            </a:r>
          </a:p>
          <a:p>
            <a:pPr lvl="2"/>
            <a:r>
              <a:rPr lang="en-US" dirty="0"/>
              <a:t>Marx and utilitarian usage of natural resources</a:t>
            </a:r>
          </a:p>
          <a:p>
            <a:pPr lvl="1"/>
            <a:r>
              <a:rPr lang="en-US" dirty="0"/>
              <a:t>The ontological turn: </a:t>
            </a:r>
          </a:p>
          <a:p>
            <a:pPr lvl="2"/>
            <a:r>
              <a:rPr lang="en-US" dirty="0"/>
              <a:t>Nature v culture? No, nature is a cultural concept</a:t>
            </a:r>
          </a:p>
          <a:p>
            <a:pPr lvl="2"/>
            <a:r>
              <a:rPr lang="en-US" dirty="0"/>
              <a:t>Not only worldviews, but worlds vary</a:t>
            </a:r>
          </a:p>
          <a:p>
            <a:pPr lvl="2"/>
            <a:r>
              <a:rPr lang="en-US" dirty="0"/>
              <a:t>There is no universal reality</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646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p:txBody>
          <a:bodyPr/>
          <a:lstStyle/>
          <a:p>
            <a:r>
              <a:rPr lang="en-US" dirty="0"/>
              <a:t>Environmental Anthropology</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idx="1"/>
          </p:nvPr>
        </p:nvSpPr>
        <p:spPr/>
        <p:txBody>
          <a:bodyPr/>
          <a:lstStyle/>
          <a:p>
            <a:r>
              <a:rPr lang="en-US" dirty="0"/>
              <a:t>Key Terms</a:t>
            </a:r>
          </a:p>
          <a:p>
            <a:pPr lvl="1"/>
            <a:r>
              <a:rPr lang="en-US" dirty="0"/>
              <a:t>The Anthropocene</a:t>
            </a:r>
          </a:p>
          <a:p>
            <a:pPr lvl="1"/>
            <a:r>
              <a:rPr lang="en-US" dirty="0"/>
              <a:t>Cultural ecology</a:t>
            </a:r>
          </a:p>
          <a:p>
            <a:pPr lvl="1"/>
            <a:r>
              <a:rPr lang="en-US" dirty="0"/>
              <a:t>Political ecology</a:t>
            </a:r>
          </a:p>
          <a:p>
            <a:pPr lvl="1"/>
            <a:r>
              <a:rPr lang="en-US" dirty="0"/>
              <a:t>Pluriverse</a:t>
            </a:r>
          </a:p>
          <a:p>
            <a:pPr lvl="1"/>
            <a:r>
              <a:rPr lang="en-US" dirty="0"/>
              <a:t>Ontology </a:t>
            </a:r>
          </a:p>
          <a:p>
            <a:pPr lvl="1"/>
            <a:r>
              <a:rPr lang="en-US" dirty="0"/>
              <a:t>Eco-fascism</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339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aperback Theory of Culture Change: The Methodology of Multilinear Evolution Book">
            <a:extLst>
              <a:ext uri="{FF2B5EF4-FFF2-40B4-BE49-F238E27FC236}">
                <a16:creationId xmlns:a16="http://schemas.microsoft.com/office/drawing/2014/main" id="{56C33CF4-C556-504B-BAD9-F496C59141F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6530" r="1" b="20185"/>
          <a:stretch/>
        </p:blipFill>
        <p:spPr bwMode="auto">
          <a:xfrm>
            <a:off x="2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1028700" y="1025718"/>
            <a:ext cx="4057650" cy="4770783"/>
          </a:xfrm>
        </p:spPr>
        <p:txBody>
          <a:bodyPr vert="horz" lIns="91440" tIns="45720" rIns="91440" bIns="45720" rtlCol="0" anchor="ctr">
            <a:normAutofit/>
          </a:bodyPr>
          <a:lstStyle/>
          <a:p>
            <a:pPr algn="ctr"/>
            <a:r>
              <a:rPr lang="en-US">
                <a:solidFill>
                  <a:srgbClr val="FFFFFF"/>
                </a:solidFill>
              </a:rPr>
              <a:t>Julian Steward</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7179972" y="762000"/>
            <a:ext cx="3825025" cy="5334000"/>
          </a:xfrm>
        </p:spPr>
        <p:txBody>
          <a:bodyPr vert="horz" lIns="91440" tIns="45720" rIns="91440" bIns="45720" rtlCol="0" anchor="ctr">
            <a:normAutofit/>
          </a:bodyPr>
          <a:lstStyle/>
          <a:p>
            <a:r>
              <a:rPr lang="en-US" dirty="0"/>
              <a:t>Cultural Ecology: how do humans adapt to their environments?</a:t>
            </a:r>
          </a:p>
          <a:p>
            <a:pPr lvl="1"/>
            <a:r>
              <a:rPr lang="en-US" dirty="0"/>
              <a:t>Multilinear Evolution</a:t>
            </a:r>
          </a:p>
          <a:p>
            <a:pPr lvl="1"/>
            <a:endParaRPr lang="en-US" dirty="0"/>
          </a:p>
          <a:p>
            <a:pPr lvl="1"/>
            <a:r>
              <a:rPr lang="en-US" dirty="0"/>
              <a:t>Analytical Framework:</a:t>
            </a:r>
          </a:p>
          <a:p>
            <a:pPr lvl="2"/>
            <a:r>
              <a:rPr lang="en-US" dirty="0"/>
              <a:t>Technology &amp; environment</a:t>
            </a:r>
          </a:p>
          <a:p>
            <a:pPr lvl="2"/>
            <a:r>
              <a:rPr lang="en-US" dirty="0"/>
              <a:t>Behavior</a:t>
            </a:r>
          </a:p>
          <a:p>
            <a:pPr lvl="2"/>
            <a:r>
              <a:rPr lang="en-US" dirty="0"/>
              <a:t>Cultural adaptation</a:t>
            </a:r>
          </a:p>
          <a:p>
            <a:pPr lvl="2"/>
            <a:endParaRPr lang="en-US" dirty="0"/>
          </a:p>
        </p:txBody>
      </p:sp>
    </p:spTree>
    <p:extLst>
      <p:ext uri="{BB962C8B-B14F-4D97-AF65-F5344CB8AC3E}">
        <p14:creationId xmlns:p14="http://schemas.microsoft.com/office/powerpoint/2010/main" val="25721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68B548FD-04CE-A74D-A5B6-8F05B6F6E7FB}"/>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1812"/>
          <a:stretch/>
        </p:blipFill>
        <p:spPr bwMode="auto">
          <a:xfrm>
            <a:off x="2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1028700" y="1025718"/>
            <a:ext cx="4057650" cy="4770783"/>
          </a:xfrm>
        </p:spPr>
        <p:txBody>
          <a:bodyPr vert="horz" lIns="91440" tIns="45720" rIns="91440" bIns="45720" rtlCol="0" anchor="ctr">
            <a:normAutofit/>
          </a:bodyPr>
          <a:lstStyle/>
          <a:p>
            <a:pPr algn="ctr"/>
            <a:r>
              <a:rPr lang="en-US">
                <a:solidFill>
                  <a:srgbClr val="FFFFFF"/>
                </a:solidFill>
              </a:rPr>
              <a:t>Paige West</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7179972" y="762000"/>
            <a:ext cx="3825025" cy="5334000"/>
          </a:xfrm>
        </p:spPr>
        <p:txBody>
          <a:bodyPr vert="horz" lIns="91440" tIns="45720" rIns="91440" bIns="45720" rtlCol="0" anchor="ctr">
            <a:normAutofit/>
          </a:bodyPr>
          <a:lstStyle/>
          <a:p>
            <a:pPr marL="285750" indent="-285750">
              <a:buFont typeface="Arial" panose="020B0604020202020204" pitchFamily="34" charset="0"/>
              <a:buChar char="•"/>
            </a:pPr>
            <a:r>
              <a:rPr lang="en-US" dirty="0"/>
              <a:t>Political Ecology</a:t>
            </a:r>
          </a:p>
          <a:p>
            <a:pPr marL="285750" indent="-285750">
              <a:buFont typeface="Arial" panose="020B0604020202020204" pitchFamily="34" charset="0"/>
              <a:buChar char="•"/>
            </a:pPr>
            <a:r>
              <a:rPr lang="en-US" dirty="0"/>
              <a:t>Understanding socioecological interactions in their broader (political, economic, ideological) contexts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a:t>Gimi</a:t>
            </a:r>
            <a:r>
              <a:rPr lang="en-US" dirty="0"/>
              <a:t>: Existence via mutual recognition amongst human and non-human beings</a:t>
            </a:r>
          </a:p>
          <a:p>
            <a:pPr marL="742950" lvl="1" indent="-285750">
              <a:buFont typeface="Arial" panose="020B0604020202020204" pitchFamily="34" charset="0"/>
              <a:buChar char="•"/>
            </a:pPr>
            <a:r>
              <a:rPr lang="en-US" dirty="0"/>
              <a:t>There is no “nature” apart from that system</a:t>
            </a:r>
          </a:p>
          <a:p>
            <a:pPr lvl="2"/>
            <a:endParaRPr lang="en-US"/>
          </a:p>
          <a:p>
            <a:pPr lvl="1"/>
            <a:endParaRPr lang="en-US"/>
          </a:p>
        </p:txBody>
      </p:sp>
      <p:sp>
        <p:nvSpPr>
          <p:cNvPr id="6" name="TextBox 5">
            <a:extLst>
              <a:ext uri="{FF2B5EF4-FFF2-40B4-BE49-F238E27FC236}">
                <a16:creationId xmlns:a16="http://schemas.microsoft.com/office/drawing/2014/main" id="{A4EAB551-5DBF-4148-9C5B-3C65DF6EB5D1}"/>
              </a:ext>
            </a:extLst>
          </p:cNvPr>
          <p:cNvSpPr txBox="1"/>
          <p:nvPr/>
        </p:nvSpPr>
        <p:spPr>
          <a:xfrm>
            <a:off x="2958491" y="1798598"/>
            <a:ext cx="4461341"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a:p>
          <a:p>
            <a:pPr marL="285750" indent="-285750">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23135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atured Stories | Rumble in the river: brook vs. bull trout">
            <a:extLst>
              <a:ext uri="{FF2B5EF4-FFF2-40B4-BE49-F238E27FC236}">
                <a16:creationId xmlns:a16="http://schemas.microsoft.com/office/drawing/2014/main" id="{413204C6-CDEE-354D-80DC-61B4E648EBA6}"/>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0361" r="30749" b="-1"/>
          <a:stretch/>
        </p:blipFill>
        <p:spPr bwMode="auto">
          <a:xfrm>
            <a:off x="2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1028700" y="1025718"/>
            <a:ext cx="4057650" cy="4770783"/>
          </a:xfrm>
        </p:spPr>
        <p:txBody>
          <a:bodyPr vert="horz" lIns="91440" tIns="45720" rIns="91440" bIns="45720" rtlCol="0" anchor="ctr">
            <a:normAutofit/>
          </a:bodyPr>
          <a:lstStyle/>
          <a:p>
            <a:pPr algn="ctr"/>
            <a:r>
              <a:rPr lang="en-US">
                <a:solidFill>
                  <a:srgbClr val="FFFFFF"/>
                </a:solidFill>
              </a:rPr>
              <a:t>Zoë Todd</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7179972" y="762000"/>
            <a:ext cx="3825025" cy="5334000"/>
          </a:xfrm>
        </p:spPr>
        <p:txBody>
          <a:bodyPr vert="horz" lIns="91440" tIns="45720" rIns="91440" bIns="45720" rtlCol="0" anchor="ctr">
            <a:normAutofit/>
          </a:bodyPr>
          <a:lstStyle/>
          <a:p>
            <a:r>
              <a:rPr lang="en-US" dirty="0"/>
              <a:t>“Indigenizing the Anthropocene”</a:t>
            </a:r>
          </a:p>
          <a:p>
            <a:pPr lvl="1"/>
            <a:r>
              <a:rPr lang="en-US" dirty="0"/>
              <a:t>“Anthropocene” as analytic: </a:t>
            </a:r>
          </a:p>
          <a:p>
            <a:pPr lvl="2"/>
            <a:r>
              <a:rPr lang="en-US" dirty="0"/>
              <a:t>Too human-focused</a:t>
            </a:r>
          </a:p>
          <a:p>
            <a:pPr lvl="2"/>
            <a:r>
              <a:rPr lang="en-US" dirty="0"/>
              <a:t>Doesn’t distinguish between the people and nations that drive fossil-fuel industry and those that don’t</a:t>
            </a:r>
          </a:p>
          <a:p>
            <a:pPr lvl="1"/>
            <a:r>
              <a:rPr lang="en-US" dirty="0"/>
              <a:t>“</a:t>
            </a:r>
            <a:r>
              <a:rPr lang="en-US" dirty="0" err="1"/>
              <a:t>Métissage</a:t>
            </a:r>
            <a:r>
              <a:rPr lang="en-US" dirty="0"/>
              <a:t>” ideology that connects beings across time</a:t>
            </a:r>
          </a:p>
          <a:p>
            <a:pPr lvl="1"/>
            <a:endParaRPr lang="en-US" dirty="0"/>
          </a:p>
          <a:p>
            <a:pPr lvl="1"/>
            <a:endParaRPr lang="en-US" dirty="0"/>
          </a:p>
        </p:txBody>
      </p:sp>
    </p:spTree>
    <p:extLst>
      <p:ext uri="{BB962C8B-B14F-4D97-AF65-F5344CB8AC3E}">
        <p14:creationId xmlns:p14="http://schemas.microsoft.com/office/powerpoint/2010/main" val="16138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C551F495-EB66-A24B-9420-EAD972DC132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3302" b="23010"/>
          <a:stretch/>
        </p:blipFill>
        <p:spPr bwMode="auto">
          <a:xfrm>
            <a:off x="2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1028700" y="1025718"/>
            <a:ext cx="4057650" cy="4770783"/>
          </a:xfrm>
        </p:spPr>
        <p:txBody>
          <a:bodyPr vert="horz" lIns="91440" tIns="45720" rIns="91440" bIns="45720" rtlCol="0" anchor="ctr">
            <a:normAutofit/>
          </a:bodyPr>
          <a:lstStyle/>
          <a:p>
            <a:pPr algn="ctr"/>
            <a:r>
              <a:rPr lang="en-US">
                <a:solidFill>
                  <a:srgbClr val="FFFFFF"/>
                </a:solidFill>
              </a:rPr>
              <a:t>Arturo Escobar</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7179972" y="762000"/>
            <a:ext cx="3825025" cy="5334000"/>
          </a:xfrm>
        </p:spPr>
        <p:txBody>
          <a:bodyPr vert="horz" lIns="91440" tIns="45720" rIns="91440" bIns="45720" rtlCol="0" anchor="ctr">
            <a:normAutofit/>
          </a:bodyPr>
          <a:lstStyle/>
          <a:p>
            <a:r>
              <a:rPr lang="en-US" dirty="0"/>
              <a:t>Relationality</a:t>
            </a:r>
          </a:p>
          <a:p>
            <a:r>
              <a:rPr lang="en-US" dirty="0"/>
              <a:t>Pluriverse: multiple and overlapping conceptual universes</a:t>
            </a:r>
          </a:p>
          <a:p>
            <a:pPr lvl="1"/>
            <a:r>
              <a:rPr lang="en-US" dirty="0"/>
              <a:t>Partial and </a:t>
            </a:r>
            <a:r>
              <a:rPr lang="en-US"/>
              <a:t>assymetrical</a:t>
            </a:r>
            <a:r>
              <a:rPr lang="en-US" dirty="0"/>
              <a:t> relations</a:t>
            </a:r>
          </a:p>
          <a:p>
            <a:pPr lvl="1"/>
            <a:r>
              <a:rPr lang="en-US" dirty="0"/>
              <a:t>Translation </a:t>
            </a:r>
          </a:p>
        </p:txBody>
      </p:sp>
    </p:spTree>
    <p:extLst>
      <p:ext uri="{BB962C8B-B14F-4D97-AF65-F5344CB8AC3E}">
        <p14:creationId xmlns:p14="http://schemas.microsoft.com/office/powerpoint/2010/main" val="247138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rtalVTI">
  <a:themeElements>
    <a:clrScheme name="AnalogousFromRegularSeedRightStep">
      <a:dk1>
        <a:srgbClr val="000000"/>
      </a:dk1>
      <a:lt1>
        <a:srgbClr val="FFFFFF"/>
      </a:lt1>
      <a:dk2>
        <a:srgbClr val="1B242F"/>
      </a:dk2>
      <a:lt2>
        <a:srgbClr val="F3F0F3"/>
      </a:lt2>
      <a:accent1>
        <a:srgbClr val="47B548"/>
      </a:accent1>
      <a:accent2>
        <a:srgbClr val="3BB16D"/>
      </a:accent2>
      <a:accent3>
        <a:srgbClr val="45B1A0"/>
      </a:accent3>
      <a:accent4>
        <a:srgbClr val="3B93B1"/>
      </a:accent4>
      <a:accent5>
        <a:srgbClr val="4D73C3"/>
      </a:accent5>
      <a:accent6>
        <a:srgbClr val="4C41B4"/>
      </a:accent6>
      <a:hlink>
        <a:srgbClr val="BF3FBD"/>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docProps/app.xml><?xml version="1.0" encoding="utf-8"?>
<Properties xmlns="http://schemas.openxmlformats.org/officeDocument/2006/extended-properties" xmlns:vt="http://schemas.openxmlformats.org/officeDocument/2006/docPropsVTypes">
  <TotalTime>23</TotalTime>
  <Words>365</Words>
  <Application>Microsoft Office PowerPoint</Application>
  <PresentationFormat>Widescreen</PresentationFormat>
  <Paragraphs>62</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Trade Gothic Next Cond</vt:lpstr>
      <vt:lpstr>Trade Gothic Next Light</vt:lpstr>
      <vt:lpstr>PortalVTI</vt:lpstr>
      <vt:lpstr>On Environment</vt:lpstr>
      <vt:lpstr>Big idea: on human ecologies</vt:lpstr>
      <vt:lpstr>Learning objectives</vt:lpstr>
      <vt:lpstr>Environmental Anthropology</vt:lpstr>
      <vt:lpstr>Environmental Anthropology</vt:lpstr>
      <vt:lpstr>Julian Steward</vt:lpstr>
      <vt:lpstr>Paige West</vt:lpstr>
      <vt:lpstr>Zoë Todd</vt:lpstr>
      <vt:lpstr>Arturo Escobar</vt:lpstr>
      <vt:lpstr>Alaka Wali</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Environment</dc:title>
  <dc:creator>Ruth Gomberg-Munoz</dc:creator>
  <cp:lastModifiedBy>Hansen, Carli</cp:lastModifiedBy>
  <cp:revision>8</cp:revision>
  <dcterms:created xsi:type="dcterms:W3CDTF">2021-11-22T14:57:19Z</dcterms:created>
  <dcterms:modified xsi:type="dcterms:W3CDTF">2022-04-19T18:42:10Z</dcterms:modified>
</cp:coreProperties>
</file>