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1"/>
  </p:sldMasterIdLst>
  <p:sldIdLst>
    <p:sldId id="278" r:id="rId2"/>
    <p:sldId id="259" r:id="rId3"/>
    <p:sldId id="277" r:id="rId4"/>
    <p:sldId id="260" r:id="rId5"/>
    <p:sldId id="262" r:id="rId6"/>
    <p:sldId id="263" r:id="rId7"/>
    <p:sldId id="280" r:id="rId8"/>
    <p:sldId id="265" r:id="rId9"/>
    <p:sldId id="266" r:id="rId10"/>
    <p:sldId id="267" r:id="rId11"/>
    <p:sldId id="27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01"/>
    <p:restoredTop sz="95820"/>
  </p:normalViewPr>
  <p:slideViewPr>
    <p:cSldViewPr snapToGrid="0" snapToObjects="1">
      <p:cViewPr varScale="1">
        <p:scale>
          <a:sx n="110" d="100"/>
          <a:sy n="110" d="100"/>
        </p:scale>
        <p:origin x="132"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5D021E-0803-486C-8B16-48E29EFB7654}" type="doc">
      <dgm:prSet loTypeId="urn:microsoft.com/office/officeart/2016/7/layout/BasicLinearProcessNumbered" loCatId="process" qsTypeId="urn:microsoft.com/office/officeart/2005/8/quickstyle/simple1" qsCatId="simple" csTypeId="urn:microsoft.com/office/officeart/2005/8/colors/colorful1" csCatId="colorful" phldr="1"/>
      <dgm:spPr/>
      <dgm:t>
        <a:bodyPr/>
        <a:lstStyle/>
        <a:p>
          <a:endParaRPr lang="en-US"/>
        </a:p>
      </dgm:t>
    </dgm:pt>
    <dgm:pt modelId="{DCB2A306-0D6F-488B-874F-3A667DCF3747}">
      <dgm:prSet/>
      <dgm:spPr/>
      <dgm:t>
        <a:bodyPr/>
        <a:lstStyle/>
        <a:p>
          <a:r>
            <a:rPr lang="en-US" dirty="0"/>
            <a:t>Identify forms of state-sponsored violence</a:t>
          </a:r>
        </a:p>
      </dgm:t>
    </dgm:pt>
    <dgm:pt modelId="{1BC67640-5540-4C3D-9D0F-1DD2A7252398}" type="parTrans" cxnId="{61FB679C-F1DF-461B-AE51-EC17D36CD36C}">
      <dgm:prSet/>
      <dgm:spPr/>
      <dgm:t>
        <a:bodyPr/>
        <a:lstStyle/>
        <a:p>
          <a:endParaRPr lang="en-US"/>
        </a:p>
      </dgm:t>
    </dgm:pt>
    <dgm:pt modelId="{CF493A87-DD54-4460-82B9-3515CD63EB98}" type="sibTrans" cxnId="{61FB679C-F1DF-461B-AE51-EC17D36CD36C}">
      <dgm:prSet phldrT="1" phldr="0"/>
      <dgm:spPr/>
      <dgm:t>
        <a:bodyPr/>
        <a:lstStyle/>
        <a:p>
          <a:r>
            <a:rPr lang="en-US"/>
            <a:t>1</a:t>
          </a:r>
        </a:p>
      </dgm:t>
    </dgm:pt>
    <dgm:pt modelId="{0164D4A1-955C-4508-8500-B1F21CEBDBBD}">
      <dgm:prSet/>
      <dgm:spPr/>
      <dgm:t>
        <a:bodyPr/>
        <a:lstStyle/>
        <a:p>
          <a:r>
            <a:rPr lang="en-US" dirty="0"/>
            <a:t>Articulate how state violence upholds state power</a:t>
          </a:r>
        </a:p>
      </dgm:t>
    </dgm:pt>
    <dgm:pt modelId="{21D50486-CEE4-4157-8ADC-F739EB43F764}" type="parTrans" cxnId="{ED35AB86-0B54-426F-9D10-631F4FF7F700}">
      <dgm:prSet/>
      <dgm:spPr/>
      <dgm:t>
        <a:bodyPr/>
        <a:lstStyle/>
        <a:p>
          <a:endParaRPr lang="en-US"/>
        </a:p>
      </dgm:t>
    </dgm:pt>
    <dgm:pt modelId="{D407A524-D74F-4C9F-9743-05CF0C7738FB}" type="sibTrans" cxnId="{ED35AB86-0B54-426F-9D10-631F4FF7F700}">
      <dgm:prSet phldrT="2" phldr="0"/>
      <dgm:spPr/>
      <dgm:t>
        <a:bodyPr/>
        <a:lstStyle/>
        <a:p>
          <a:r>
            <a:rPr lang="en-US"/>
            <a:t>2</a:t>
          </a:r>
        </a:p>
      </dgm:t>
    </dgm:pt>
    <dgm:pt modelId="{DE556F64-F0C3-4D21-8120-B85A021366AC}">
      <dgm:prSet/>
      <dgm:spPr/>
      <dgm:t>
        <a:bodyPr/>
        <a:lstStyle/>
        <a:p>
          <a:r>
            <a:rPr lang="en-US" dirty="0"/>
            <a:t>Explain why state violence especially targets racialized communities</a:t>
          </a:r>
        </a:p>
      </dgm:t>
    </dgm:pt>
    <dgm:pt modelId="{65E471C5-726A-4E2E-8B92-7C43C507A75C}" type="parTrans" cxnId="{9F46F8BA-64F6-4172-AAB2-09A2B88FC620}">
      <dgm:prSet/>
      <dgm:spPr/>
      <dgm:t>
        <a:bodyPr/>
        <a:lstStyle/>
        <a:p>
          <a:endParaRPr lang="en-US"/>
        </a:p>
      </dgm:t>
    </dgm:pt>
    <dgm:pt modelId="{E12A88F2-E449-4BE3-8579-9A1B8B4F27C3}" type="sibTrans" cxnId="{9F46F8BA-64F6-4172-AAB2-09A2B88FC620}">
      <dgm:prSet phldrT="3" phldr="0"/>
      <dgm:spPr/>
      <dgm:t>
        <a:bodyPr/>
        <a:lstStyle/>
        <a:p>
          <a:r>
            <a:rPr lang="en-US"/>
            <a:t>3</a:t>
          </a:r>
        </a:p>
      </dgm:t>
    </dgm:pt>
    <dgm:pt modelId="{2A08F0A5-DC60-2943-A332-03F97DD314AE}" type="pres">
      <dgm:prSet presAssocID="{0A5D021E-0803-486C-8B16-48E29EFB7654}" presName="Name0" presStyleCnt="0">
        <dgm:presLayoutVars>
          <dgm:animLvl val="lvl"/>
          <dgm:resizeHandles val="exact"/>
        </dgm:presLayoutVars>
      </dgm:prSet>
      <dgm:spPr/>
    </dgm:pt>
    <dgm:pt modelId="{E4E1EF8B-04BD-F747-8D6C-939F9696D44D}" type="pres">
      <dgm:prSet presAssocID="{DCB2A306-0D6F-488B-874F-3A667DCF3747}" presName="compositeNode" presStyleCnt="0">
        <dgm:presLayoutVars>
          <dgm:bulletEnabled val="1"/>
        </dgm:presLayoutVars>
      </dgm:prSet>
      <dgm:spPr/>
    </dgm:pt>
    <dgm:pt modelId="{FF415CF1-F512-4240-93B8-8A16E1350474}" type="pres">
      <dgm:prSet presAssocID="{DCB2A306-0D6F-488B-874F-3A667DCF3747}" presName="bgRect" presStyleLbl="bgAccFollowNode1" presStyleIdx="0" presStyleCnt="3"/>
      <dgm:spPr/>
    </dgm:pt>
    <dgm:pt modelId="{69CC9703-73D1-DB4D-8EF7-B147216834E8}" type="pres">
      <dgm:prSet presAssocID="{CF493A87-DD54-4460-82B9-3515CD63EB98}" presName="sibTransNodeCircle" presStyleLbl="alignNode1" presStyleIdx="0" presStyleCnt="6">
        <dgm:presLayoutVars>
          <dgm:chMax val="0"/>
          <dgm:bulletEnabled/>
        </dgm:presLayoutVars>
      </dgm:prSet>
      <dgm:spPr/>
    </dgm:pt>
    <dgm:pt modelId="{EEAD503A-B8AD-3647-903D-0E5597FC3EED}" type="pres">
      <dgm:prSet presAssocID="{DCB2A306-0D6F-488B-874F-3A667DCF3747}" presName="bottomLine" presStyleLbl="alignNode1" presStyleIdx="1" presStyleCnt="6">
        <dgm:presLayoutVars/>
      </dgm:prSet>
      <dgm:spPr/>
    </dgm:pt>
    <dgm:pt modelId="{CA1A48E2-507D-4849-989C-3090B5DC540B}" type="pres">
      <dgm:prSet presAssocID="{DCB2A306-0D6F-488B-874F-3A667DCF3747}" presName="nodeText" presStyleLbl="bgAccFollowNode1" presStyleIdx="0" presStyleCnt="3">
        <dgm:presLayoutVars>
          <dgm:bulletEnabled val="1"/>
        </dgm:presLayoutVars>
      </dgm:prSet>
      <dgm:spPr/>
    </dgm:pt>
    <dgm:pt modelId="{83C73E81-141B-1948-B945-B437817FC719}" type="pres">
      <dgm:prSet presAssocID="{CF493A87-DD54-4460-82B9-3515CD63EB98}" presName="sibTrans" presStyleCnt="0"/>
      <dgm:spPr/>
    </dgm:pt>
    <dgm:pt modelId="{CA9D6046-ECD8-C642-9D51-F817F36EF5EC}" type="pres">
      <dgm:prSet presAssocID="{0164D4A1-955C-4508-8500-B1F21CEBDBBD}" presName="compositeNode" presStyleCnt="0">
        <dgm:presLayoutVars>
          <dgm:bulletEnabled val="1"/>
        </dgm:presLayoutVars>
      </dgm:prSet>
      <dgm:spPr/>
    </dgm:pt>
    <dgm:pt modelId="{1AB6F146-6859-134E-AFB6-E51E6296A48C}" type="pres">
      <dgm:prSet presAssocID="{0164D4A1-955C-4508-8500-B1F21CEBDBBD}" presName="bgRect" presStyleLbl="bgAccFollowNode1" presStyleIdx="1" presStyleCnt="3"/>
      <dgm:spPr/>
    </dgm:pt>
    <dgm:pt modelId="{B0F5804B-FBCE-9245-A252-821F47AEF8BE}" type="pres">
      <dgm:prSet presAssocID="{D407A524-D74F-4C9F-9743-05CF0C7738FB}" presName="sibTransNodeCircle" presStyleLbl="alignNode1" presStyleIdx="2" presStyleCnt="6">
        <dgm:presLayoutVars>
          <dgm:chMax val="0"/>
          <dgm:bulletEnabled/>
        </dgm:presLayoutVars>
      </dgm:prSet>
      <dgm:spPr/>
    </dgm:pt>
    <dgm:pt modelId="{D1F33B65-0A24-3749-BADC-9C532DB1121B}" type="pres">
      <dgm:prSet presAssocID="{0164D4A1-955C-4508-8500-B1F21CEBDBBD}" presName="bottomLine" presStyleLbl="alignNode1" presStyleIdx="3" presStyleCnt="6">
        <dgm:presLayoutVars/>
      </dgm:prSet>
      <dgm:spPr/>
    </dgm:pt>
    <dgm:pt modelId="{EF3360A6-597F-2F44-ACBF-2C8F9EBC1B7C}" type="pres">
      <dgm:prSet presAssocID="{0164D4A1-955C-4508-8500-B1F21CEBDBBD}" presName="nodeText" presStyleLbl="bgAccFollowNode1" presStyleIdx="1" presStyleCnt="3">
        <dgm:presLayoutVars>
          <dgm:bulletEnabled val="1"/>
        </dgm:presLayoutVars>
      </dgm:prSet>
      <dgm:spPr/>
    </dgm:pt>
    <dgm:pt modelId="{1DF1DDA6-7751-C843-9D1B-5F7B634CEBEF}" type="pres">
      <dgm:prSet presAssocID="{D407A524-D74F-4C9F-9743-05CF0C7738FB}" presName="sibTrans" presStyleCnt="0"/>
      <dgm:spPr/>
    </dgm:pt>
    <dgm:pt modelId="{3B707E1D-072F-DB44-986E-2BC019D6AE6C}" type="pres">
      <dgm:prSet presAssocID="{DE556F64-F0C3-4D21-8120-B85A021366AC}" presName="compositeNode" presStyleCnt="0">
        <dgm:presLayoutVars>
          <dgm:bulletEnabled val="1"/>
        </dgm:presLayoutVars>
      </dgm:prSet>
      <dgm:spPr/>
    </dgm:pt>
    <dgm:pt modelId="{AF50C305-B317-EE42-90D7-4B496C9356B3}" type="pres">
      <dgm:prSet presAssocID="{DE556F64-F0C3-4D21-8120-B85A021366AC}" presName="bgRect" presStyleLbl="bgAccFollowNode1" presStyleIdx="2" presStyleCnt="3"/>
      <dgm:spPr/>
    </dgm:pt>
    <dgm:pt modelId="{EEE67D8B-95B5-884F-8E10-F68CB6613484}" type="pres">
      <dgm:prSet presAssocID="{E12A88F2-E449-4BE3-8579-9A1B8B4F27C3}" presName="sibTransNodeCircle" presStyleLbl="alignNode1" presStyleIdx="4" presStyleCnt="6">
        <dgm:presLayoutVars>
          <dgm:chMax val="0"/>
          <dgm:bulletEnabled/>
        </dgm:presLayoutVars>
      </dgm:prSet>
      <dgm:spPr/>
    </dgm:pt>
    <dgm:pt modelId="{9EA25CC2-A2FD-0740-A10B-278B22BCA5B9}" type="pres">
      <dgm:prSet presAssocID="{DE556F64-F0C3-4D21-8120-B85A021366AC}" presName="bottomLine" presStyleLbl="alignNode1" presStyleIdx="5" presStyleCnt="6">
        <dgm:presLayoutVars/>
      </dgm:prSet>
      <dgm:spPr/>
    </dgm:pt>
    <dgm:pt modelId="{04D6443A-804B-E844-8AF0-4DE4AE0C149B}" type="pres">
      <dgm:prSet presAssocID="{DE556F64-F0C3-4D21-8120-B85A021366AC}" presName="nodeText" presStyleLbl="bgAccFollowNode1" presStyleIdx="2" presStyleCnt="3">
        <dgm:presLayoutVars>
          <dgm:bulletEnabled val="1"/>
        </dgm:presLayoutVars>
      </dgm:prSet>
      <dgm:spPr/>
    </dgm:pt>
  </dgm:ptLst>
  <dgm:cxnLst>
    <dgm:cxn modelId="{A7CF1832-A61B-4446-800A-951411A10736}" type="presOf" srcId="{CF493A87-DD54-4460-82B9-3515CD63EB98}" destId="{69CC9703-73D1-DB4D-8EF7-B147216834E8}" srcOrd="0" destOrd="0" presId="urn:microsoft.com/office/officeart/2016/7/layout/BasicLinearProcessNumbered"/>
    <dgm:cxn modelId="{FE20A45C-B6A0-944F-AA95-F870C13CF83C}" type="presOf" srcId="{0164D4A1-955C-4508-8500-B1F21CEBDBBD}" destId="{1AB6F146-6859-134E-AFB6-E51E6296A48C}" srcOrd="0" destOrd="0" presId="urn:microsoft.com/office/officeart/2016/7/layout/BasicLinearProcessNumbered"/>
    <dgm:cxn modelId="{48C2104B-80D0-0846-9A2C-91FDB8911F5F}" type="presOf" srcId="{E12A88F2-E449-4BE3-8579-9A1B8B4F27C3}" destId="{EEE67D8B-95B5-884F-8E10-F68CB6613484}" srcOrd="0" destOrd="0" presId="urn:microsoft.com/office/officeart/2016/7/layout/BasicLinearProcessNumbered"/>
    <dgm:cxn modelId="{708C7052-C35D-7A4B-930D-990463B05547}" type="presOf" srcId="{DCB2A306-0D6F-488B-874F-3A667DCF3747}" destId="{CA1A48E2-507D-4849-989C-3090B5DC540B}" srcOrd="1" destOrd="0" presId="urn:microsoft.com/office/officeart/2016/7/layout/BasicLinearProcessNumbered"/>
    <dgm:cxn modelId="{245CBF54-BC24-2241-A02C-9766262A5E06}" type="presOf" srcId="{DE556F64-F0C3-4D21-8120-B85A021366AC}" destId="{04D6443A-804B-E844-8AF0-4DE4AE0C149B}" srcOrd="1" destOrd="0" presId="urn:microsoft.com/office/officeart/2016/7/layout/BasicLinearProcessNumbered"/>
    <dgm:cxn modelId="{C9FA9977-EF15-4340-8E62-B480821C5BA6}" type="presOf" srcId="{DCB2A306-0D6F-488B-874F-3A667DCF3747}" destId="{FF415CF1-F512-4240-93B8-8A16E1350474}" srcOrd="0" destOrd="0" presId="urn:microsoft.com/office/officeart/2016/7/layout/BasicLinearProcessNumbered"/>
    <dgm:cxn modelId="{1ACB6284-8530-1344-BD5B-B524F73D277A}" type="presOf" srcId="{D407A524-D74F-4C9F-9743-05CF0C7738FB}" destId="{B0F5804B-FBCE-9245-A252-821F47AEF8BE}" srcOrd="0" destOrd="0" presId="urn:microsoft.com/office/officeart/2016/7/layout/BasicLinearProcessNumbered"/>
    <dgm:cxn modelId="{ED35AB86-0B54-426F-9D10-631F4FF7F700}" srcId="{0A5D021E-0803-486C-8B16-48E29EFB7654}" destId="{0164D4A1-955C-4508-8500-B1F21CEBDBBD}" srcOrd="1" destOrd="0" parTransId="{21D50486-CEE4-4157-8ADC-F739EB43F764}" sibTransId="{D407A524-D74F-4C9F-9743-05CF0C7738FB}"/>
    <dgm:cxn modelId="{61FB679C-F1DF-461B-AE51-EC17D36CD36C}" srcId="{0A5D021E-0803-486C-8B16-48E29EFB7654}" destId="{DCB2A306-0D6F-488B-874F-3A667DCF3747}" srcOrd="0" destOrd="0" parTransId="{1BC67640-5540-4C3D-9D0F-1DD2A7252398}" sibTransId="{CF493A87-DD54-4460-82B9-3515CD63EB98}"/>
    <dgm:cxn modelId="{964D72AA-1959-4B40-974A-07D63124FC1E}" type="presOf" srcId="{DE556F64-F0C3-4D21-8120-B85A021366AC}" destId="{AF50C305-B317-EE42-90D7-4B496C9356B3}" srcOrd="0" destOrd="0" presId="urn:microsoft.com/office/officeart/2016/7/layout/BasicLinearProcessNumbered"/>
    <dgm:cxn modelId="{9F46F8BA-64F6-4172-AAB2-09A2B88FC620}" srcId="{0A5D021E-0803-486C-8B16-48E29EFB7654}" destId="{DE556F64-F0C3-4D21-8120-B85A021366AC}" srcOrd="2" destOrd="0" parTransId="{65E471C5-726A-4E2E-8B92-7C43C507A75C}" sibTransId="{E12A88F2-E449-4BE3-8579-9A1B8B4F27C3}"/>
    <dgm:cxn modelId="{B25296C7-E7F5-4548-91ED-1350928FA029}" type="presOf" srcId="{0A5D021E-0803-486C-8B16-48E29EFB7654}" destId="{2A08F0A5-DC60-2943-A332-03F97DD314AE}" srcOrd="0" destOrd="0" presId="urn:microsoft.com/office/officeart/2016/7/layout/BasicLinearProcessNumbered"/>
    <dgm:cxn modelId="{5B003FD2-8519-7B4E-A883-E0BC842E4802}" type="presOf" srcId="{0164D4A1-955C-4508-8500-B1F21CEBDBBD}" destId="{EF3360A6-597F-2F44-ACBF-2C8F9EBC1B7C}" srcOrd="1" destOrd="0" presId="urn:microsoft.com/office/officeart/2016/7/layout/BasicLinearProcessNumbered"/>
    <dgm:cxn modelId="{57F452ED-3FA4-624E-A06C-33D5D5EB59FE}" type="presParOf" srcId="{2A08F0A5-DC60-2943-A332-03F97DD314AE}" destId="{E4E1EF8B-04BD-F747-8D6C-939F9696D44D}" srcOrd="0" destOrd="0" presId="urn:microsoft.com/office/officeart/2016/7/layout/BasicLinearProcessNumbered"/>
    <dgm:cxn modelId="{D7924874-1355-8540-8A16-7310558CBF95}" type="presParOf" srcId="{E4E1EF8B-04BD-F747-8D6C-939F9696D44D}" destId="{FF415CF1-F512-4240-93B8-8A16E1350474}" srcOrd="0" destOrd="0" presId="urn:microsoft.com/office/officeart/2016/7/layout/BasicLinearProcessNumbered"/>
    <dgm:cxn modelId="{C1D368A5-4DCB-BA43-B8F8-27C8B475B687}" type="presParOf" srcId="{E4E1EF8B-04BD-F747-8D6C-939F9696D44D}" destId="{69CC9703-73D1-DB4D-8EF7-B147216834E8}" srcOrd="1" destOrd="0" presId="urn:microsoft.com/office/officeart/2016/7/layout/BasicLinearProcessNumbered"/>
    <dgm:cxn modelId="{BC13FD94-01BC-214B-B5ED-CE5A387E0935}" type="presParOf" srcId="{E4E1EF8B-04BD-F747-8D6C-939F9696D44D}" destId="{EEAD503A-B8AD-3647-903D-0E5597FC3EED}" srcOrd="2" destOrd="0" presId="urn:microsoft.com/office/officeart/2016/7/layout/BasicLinearProcessNumbered"/>
    <dgm:cxn modelId="{C2654F5C-A97C-4C40-9158-0CC103F80474}" type="presParOf" srcId="{E4E1EF8B-04BD-F747-8D6C-939F9696D44D}" destId="{CA1A48E2-507D-4849-989C-3090B5DC540B}" srcOrd="3" destOrd="0" presId="urn:microsoft.com/office/officeart/2016/7/layout/BasicLinearProcessNumbered"/>
    <dgm:cxn modelId="{27CCF685-E5F9-7441-834E-10865F0559CA}" type="presParOf" srcId="{2A08F0A5-DC60-2943-A332-03F97DD314AE}" destId="{83C73E81-141B-1948-B945-B437817FC719}" srcOrd="1" destOrd="0" presId="urn:microsoft.com/office/officeart/2016/7/layout/BasicLinearProcessNumbered"/>
    <dgm:cxn modelId="{F9A84FC2-0877-D44A-880C-143B8A76F99D}" type="presParOf" srcId="{2A08F0A5-DC60-2943-A332-03F97DD314AE}" destId="{CA9D6046-ECD8-C642-9D51-F817F36EF5EC}" srcOrd="2" destOrd="0" presId="urn:microsoft.com/office/officeart/2016/7/layout/BasicLinearProcessNumbered"/>
    <dgm:cxn modelId="{0B1AF81C-6642-B340-8F05-8882C877C0FB}" type="presParOf" srcId="{CA9D6046-ECD8-C642-9D51-F817F36EF5EC}" destId="{1AB6F146-6859-134E-AFB6-E51E6296A48C}" srcOrd="0" destOrd="0" presId="urn:microsoft.com/office/officeart/2016/7/layout/BasicLinearProcessNumbered"/>
    <dgm:cxn modelId="{5385284B-F161-DB41-A8DE-28EE51557EE4}" type="presParOf" srcId="{CA9D6046-ECD8-C642-9D51-F817F36EF5EC}" destId="{B0F5804B-FBCE-9245-A252-821F47AEF8BE}" srcOrd="1" destOrd="0" presId="urn:microsoft.com/office/officeart/2016/7/layout/BasicLinearProcessNumbered"/>
    <dgm:cxn modelId="{80661CE6-28C3-7B46-807B-77CF73C54869}" type="presParOf" srcId="{CA9D6046-ECD8-C642-9D51-F817F36EF5EC}" destId="{D1F33B65-0A24-3749-BADC-9C532DB1121B}" srcOrd="2" destOrd="0" presId="urn:microsoft.com/office/officeart/2016/7/layout/BasicLinearProcessNumbered"/>
    <dgm:cxn modelId="{FC5DA9E9-8E46-9443-9F11-81C2128BD608}" type="presParOf" srcId="{CA9D6046-ECD8-C642-9D51-F817F36EF5EC}" destId="{EF3360A6-597F-2F44-ACBF-2C8F9EBC1B7C}" srcOrd="3" destOrd="0" presId="urn:microsoft.com/office/officeart/2016/7/layout/BasicLinearProcessNumbered"/>
    <dgm:cxn modelId="{6AA17E5F-5C63-DE43-8097-C2CC58AF7296}" type="presParOf" srcId="{2A08F0A5-DC60-2943-A332-03F97DD314AE}" destId="{1DF1DDA6-7751-C843-9D1B-5F7B634CEBEF}" srcOrd="3" destOrd="0" presId="urn:microsoft.com/office/officeart/2016/7/layout/BasicLinearProcessNumbered"/>
    <dgm:cxn modelId="{0E60B2A6-E5ED-CD44-A023-8F5B3DA7F3D5}" type="presParOf" srcId="{2A08F0A5-DC60-2943-A332-03F97DD314AE}" destId="{3B707E1D-072F-DB44-986E-2BC019D6AE6C}" srcOrd="4" destOrd="0" presId="urn:microsoft.com/office/officeart/2016/7/layout/BasicLinearProcessNumbered"/>
    <dgm:cxn modelId="{EACE49DD-8A38-5F47-ABCC-8E96189F17CC}" type="presParOf" srcId="{3B707E1D-072F-DB44-986E-2BC019D6AE6C}" destId="{AF50C305-B317-EE42-90D7-4B496C9356B3}" srcOrd="0" destOrd="0" presId="urn:microsoft.com/office/officeart/2016/7/layout/BasicLinearProcessNumbered"/>
    <dgm:cxn modelId="{B339F0F7-8346-A045-AA03-3F6829168162}" type="presParOf" srcId="{3B707E1D-072F-DB44-986E-2BC019D6AE6C}" destId="{EEE67D8B-95B5-884F-8E10-F68CB6613484}" srcOrd="1" destOrd="0" presId="urn:microsoft.com/office/officeart/2016/7/layout/BasicLinearProcessNumbered"/>
    <dgm:cxn modelId="{8EBFB1BB-7F05-974E-932C-562C899091F3}" type="presParOf" srcId="{3B707E1D-072F-DB44-986E-2BC019D6AE6C}" destId="{9EA25CC2-A2FD-0740-A10B-278B22BCA5B9}" srcOrd="2" destOrd="0" presId="urn:microsoft.com/office/officeart/2016/7/layout/BasicLinearProcessNumbered"/>
    <dgm:cxn modelId="{786A95F0-EA78-EF4F-9344-8D88C6586882}" type="presParOf" srcId="{3B707E1D-072F-DB44-986E-2BC019D6AE6C}" destId="{04D6443A-804B-E844-8AF0-4DE4AE0C149B}"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415CF1-F512-4240-93B8-8A16E1350474}">
      <dsp:nvSpPr>
        <dsp:cNvPr id="0" name=""/>
        <dsp:cNvSpPr/>
      </dsp:nvSpPr>
      <dsp:spPr>
        <a:xfrm>
          <a:off x="0" y="0"/>
          <a:ext cx="2886769" cy="381000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5064" tIns="330200" rIns="225064" bIns="330200" numCol="1" spcCol="1270" anchor="t" anchorCtr="0">
          <a:noAutofit/>
        </a:bodyPr>
        <a:lstStyle/>
        <a:p>
          <a:pPr marL="0" lvl="0" indent="0" algn="l" defTabSz="1111250">
            <a:lnSpc>
              <a:spcPct val="90000"/>
            </a:lnSpc>
            <a:spcBef>
              <a:spcPct val="0"/>
            </a:spcBef>
            <a:spcAft>
              <a:spcPct val="35000"/>
            </a:spcAft>
            <a:buNone/>
          </a:pPr>
          <a:r>
            <a:rPr lang="en-US" sz="2500" kern="1200" dirty="0"/>
            <a:t>Identify forms of state-sponsored violence</a:t>
          </a:r>
        </a:p>
      </dsp:txBody>
      <dsp:txXfrm>
        <a:off x="0" y="1447800"/>
        <a:ext cx="2886769" cy="2286000"/>
      </dsp:txXfrm>
    </dsp:sp>
    <dsp:sp modelId="{69CC9703-73D1-DB4D-8EF7-B147216834E8}">
      <dsp:nvSpPr>
        <dsp:cNvPr id="0" name=""/>
        <dsp:cNvSpPr/>
      </dsp:nvSpPr>
      <dsp:spPr>
        <a:xfrm>
          <a:off x="871884" y="380999"/>
          <a:ext cx="1143000" cy="1143000"/>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9113" tIns="12700" rIns="89113"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039272" y="548387"/>
        <a:ext cx="808224" cy="808224"/>
      </dsp:txXfrm>
    </dsp:sp>
    <dsp:sp modelId="{EEAD503A-B8AD-3647-903D-0E5597FC3EED}">
      <dsp:nvSpPr>
        <dsp:cNvPr id="0" name=""/>
        <dsp:cNvSpPr/>
      </dsp:nvSpPr>
      <dsp:spPr>
        <a:xfrm>
          <a:off x="0" y="3809928"/>
          <a:ext cx="2886769"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B6F146-6859-134E-AFB6-E51E6296A48C}">
      <dsp:nvSpPr>
        <dsp:cNvPr id="0" name=""/>
        <dsp:cNvSpPr/>
      </dsp:nvSpPr>
      <dsp:spPr>
        <a:xfrm>
          <a:off x="3175446" y="0"/>
          <a:ext cx="2886769" cy="381000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5064" tIns="330200" rIns="225064" bIns="330200" numCol="1" spcCol="1270" anchor="t" anchorCtr="0">
          <a:noAutofit/>
        </a:bodyPr>
        <a:lstStyle/>
        <a:p>
          <a:pPr marL="0" lvl="0" indent="0" algn="l" defTabSz="1111250">
            <a:lnSpc>
              <a:spcPct val="90000"/>
            </a:lnSpc>
            <a:spcBef>
              <a:spcPct val="0"/>
            </a:spcBef>
            <a:spcAft>
              <a:spcPct val="35000"/>
            </a:spcAft>
            <a:buNone/>
          </a:pPr>
          <a:r>
            <a:rPr lang="en-US" sz="2500" kern="1200" dirty="0"/>
            <a:t>Articulate how state violence upholds state power</a:t>
          </a:r>
        </a:p>
      </dsp:txBody>
      <dsp:txXfrm>
        <a:off x="3175446" y="1447800"/>
        <a:ext cx="2886769" cy="2286000"/>
      </dsp:txXfrm>
    </dsp:sp>
    <dsp:sp modelId="{B0F5804B-FBCE-9245-A252-821F47AEF8BE}">
      <dsp:nvSpPr>
        <dsp:cNvPr id="0" name=""/>
        <dsp:cNvSpPr/>
      </dsp:nvSpPr>
      <dsp:spPr>
        <a:xfrm>
          <a:off x="4047331" y="380999"/>
          <a:ext cx="1143000" cy="1143000"/>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9113" tIns="12700" rIns="89113"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214719" y="548387"/>
        <a:ext cx="808224" cy="808224"/>
      </dsp:txXfrm>
    </dsp:sp>
    <dsp:sp modelId="{D1F33B65-0A24-3749-BADC-9C532DB1121B}">
      <dsp:nvSpPr>
        <dsp:cNvPr id="0" name=""/>
        <dsp:cNvSpPr/>
      </dsp:nvSpPr>
      <dsp:spPr>
        <a:xfrm>
          <a:off x="3175446" y="3809928"/>
          <a:ext cx="2886769"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50C305-B317-EE42-90D7-4B496C9356B3}">
      <dsp:nvSpPr>
        <dsp:cNvPr id="0" name=""/>
        <dsp:cNvSpPr/>
      </dsp:nvSpPr>
      <dsp:spPr>
        <a:xfrm>
          <a:off x="6350892" y="0"/>
          <a:ext cx="2886769" cy="381000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5064" tIns="330200" rIns="225064" bIns="330200" numCol="1" spcCol="1270" anchor="t" anchorCtr="0">
          <a:noAutofit/>
        </a:bodyPr>
        <a:lstStyle/>
        <a:p>
          <a:pPr marL="0" lvl="0" indent="0" algn="l" defTabSz="1111250">
            <a:lnSpc>
              <a:spcPct val="90000"/>
            </a:lnSpc>
            <a:spcBef>
              <a:spcPct val="0"/>
            </a:spcBef>
            <a:spcAft>
              <a:spcPct val="35000"/>
            </a:spcAft>
            <a:buNone/>
          </a:pPr>
          <a:r>
            <a:rPr lang="en-US" sz="2500" kern="1200" dirty="0"/>
            <a:t>Explain why state violence especially targets racialized communities</a:t>
          </a:r>
        </a:p>
      </dsp:txBody>
      <dsp:txXfrm>
        <a:off x="6350892" y="1447800"/>
        <a:ext cx="2886769" cy="2286000"/>
      </dsp:txXfrm>
    </dsp:sp>
    <dsp:sp modelId="{EEE67D8B-95B5-884F-8E10-F68CB6613484}">
      <dsp:nvSpPr>
        <dsp:cNvPr id="0" name=""/>
        <dsp:cNvSpPr/>
      </dsp:nvSpPr>
      <dsp:spPr>
        <a:xfrm>
          <a:off x="7222777" y="380999"/>
          <a:ext cx="1143000" cy="1143000"/>
        </a:xfrm>
        <a:prstGeom prst="ellips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9113" tIns="12700" rIns="89113"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7390165" y="548387"/>
        <a:ext cx="808224" cy="808224"/>
      </dsp:txXfrm>
    </dsp:sp>
    <dsp:sp modelId="{9EA25CC2-A2FD-0740-A10B-278B22BCA5B9}">
      <dsp:nvSpPr>
        <dsp:cNvPr id="0" name=""/>
        <dsp:cNvSpPr/>
      </dsp:nvSpPr>
      <dsp:spPr>
        <a:xfrm>
          <a:off x="6350892" y="3809928"/>
          <a:ext cx="2886769"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0785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959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734155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2A601-7D32-4ED7-AD1A-974B6DDBDCDC}" type="datetime1">
              <a:rPr lang="en-US" smtClean="0">
                <a:solidFill>
                  <a:prstClr val="white">
                    <a:alpha val="50000"/>
                  </a:prstClr>
                </a:solidFill>
                <a:latin typeface="Arial"/>
              </a:rPr>
              <a:pPr/>
              <a:t>4/19/2022</a:t>
            </a:fld>
            <a:endParaRPr lang="en-US">
              <a:solidFill>
                <a:prstClr val="white">
                  <a:alpha val="50000"/>
                </a:prstClr>
              </a:solidFill>
              <a:latin typeface="Arial"/>
            </a:endParaRPr>
          </a:p>
        </p:txBody>
      </p:sp>
      <p:sp>
        <p:nvSpPr>
          <p:cNvPr id="6" name="Footer Placeholder 5"/>
          <p:cNvSpPr>
            <a:spLocks noGrp="1"/>
          </p:cNvSpPr>
          <p:nvPr>
            <p:ph type="ftr" sz="quarter" idx="11"/>
          </p:nvPr>
        </p:nvSpPr>
        <p:spPr/>
        <p:txBody>
          <a:bodyPr/>
          <a:lstStyle/>
          <a:p>
            <a:endParaRPr lang="en-US">
              <a:solidFill>
                <a:prstClr val="white"/>
              </a:solidFill>
              <a:latin typeface="Arial"/>
            </a:endParaRPr>
          </a:p>
        </p:txBody>
      </p:sp>
      <p:sp>
        <p:nvSpPr>
          <p:cNvPr id="7" name="Slide Number Placeholder 6"/>
          <p:cNvSpPr>
            <a:spLocks noGrp="1"/>
          </p:cNvSpPr>
          <p:nvPr>
            <p:ph type="sldNum" sz="quarter" idx="12"/>
          </p:nvPr>
        </p:nvSpPr>
        <p:spPr/>
        <p:txBody>
          <a:bodyPr/>
          <a:lstStyle/>
          <a:p>
            <a:fld id="{CE8079A4-7AA8-4A4F-87E2-7781EC5097DD}" type="slidenum">
              <a:rPr lang="en-US" smtClean="0">
                <a:solidFill>
                  <a:prstClr val="white"/>
                </a:solidFill>
                <a:latin typeface="Arial"/>
              </a:rPr>
              <a:pPr/>
              <a:t>‹#›</a:t>
            </a:fld>
            <a:endParaRPr lang="en-US">
              <a:solidFill>
                <a:prstClr val="white"/>
              </a:solidFill>
              <a:latin typeface="Arial"/>
            </a:endParaRPr>
          </a:p>
        </p:txBody>
      </p:sp>
      <p:sp>
        <p:nvSpPr>
          <p:cNvPr id="9" name="Title 8"/>
          <p:cNvSpPr>
            <a:spLocks noGrp="1"/>
          </p:cNvSpPr>
          <p:nvPr>
            <p:ph type="title"/>
          </p:nvPr>
        </p:nvSpPr>
        <p:spPr>
          <a:xfrm>
            <a:off x="1219200" y="1544716"/>
            <a:ext cx="9753600" cy="1154097"/>
          </a:xfrm>
        </p:spPr>
        <p:txBody>
          <a:bodyPr/>
          <a:lstStyle/>
          <a:p>
            <a:r>
              <a:rPr lang="en-US"/>
              <a:t>Click to edit Master title style</a:t>
            </a:r>
          </a:p>
        </p:txBody>
      </p:sp>
      <p:sp>
        <p:nvSpPr>
          <p:cNvPr id="8" name="Content Placeholder 7"/>
          <p:cNvSpPr>
            <a:spLocks noGrp="1"/>
          </p:cNvSpPr>
          <p:nvPr>
            <p:ph sz="quarter" idx="13"/>
          </p:nvPr>
        </p:nvSpPr>
        <p:spPr>
          <a:xfrm>
            <a:off x="1219200" y="2743200"/>
            <a:ext cx="475488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242304" y="2743201"/>
            <a:ext cx="475488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739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612344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529884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209890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826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5263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6173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162796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4/19/2022</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807215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3C2B07E4-CDF9-4C88-A2F3-04620E58224D}" type="datetimeFigureOut">
              <a:rPr lang="en-US" smtClean="0"/>
              <a:pPr/>
              <a:t>4/19/2022</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623185300"/>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9" r:id="rId6"/>
    <p:sldLayoutId id="2147483744" r:id="rId7"/>
    <p:sldLayoutId id="2147483745" r:id="rId8"/>
    <p:sldLayoutId id="2147483746" r:id="rId9"/>
    <p:sldLayoutId id="2147483748" r:id="rId10"/>
    <p:sldLayoutId id="2147483747" r:id="rId11"/>
    <p:sldLayoutId id="2147483751" r:id="rId12"/>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7">
            <a:extLst>
              <a:ext uri="{FF2B5EF4-FFF2-40B4-BE49-F238E27FC236}">
                <a16:creationId xmlns:a16="http://schemas.microsoft.com/office/drawing/2014/main" id="{B1C3281D-A46F-4842-9340-4CBC29E1B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etal armor suit">
            <a:extLst>
              <a:ext uri="{FF2B5EF4-FFF2-40B4-BE49-F238E27FC236}">
                <a16:creationId xmlns:a16="http://schemas.microsoft.com/office/drawing/2014/main" id="{F1C6AE30-73B9-234C-A544-028FDC6AE726}"/>
              </a:ext>
            </a:extLst>
          </p:cNvPr>
          <p:cNvPicPr>
            <a:picLocks noChangeAspect="1"/>
          </p:cNvPicPr>
          <p:nvPr/>
        </p:nvPicPr>
        <p:blipFill rotWithShape="1">
          <a:blip r:embed="rId2">
            <a:alphaModFix amt="50000"/>
          </a:blip>
          <a:srcRect b="1747"/>
          <a:stretch/>
        </p:blipFill>
        <p:spPr>
          <a:xfrm>
            <a:off x="20" y="10"/>
            <a:ext cx="12191980" cy="6857990"/>
          </a:xfrm>
          <a:prstGeom prst="rect">
            <a:avLst/>
          </a:prstGeom>
        </p:spPr>
      </p:pic>
      <p:sp>
        <p:nvSpPr>
          <p:cNvPr id="5" name="Title 4">
            <a:extLst>
              <a:ext uri="{FF2B5EF4-FFF2-40B4-BE49-F238E27FC236}">
                <a16:creationId xmlns:a16="http://schemas.microsoft.com/office/drawing/2014/main" id="{3D10CA79-25E7-3F43-A65D-BB2C17F9FDF4}"/>
              </a:ext>
            </a:extLst>
          </p:cNvPr>
          <p:cNvSpPr>
            <a:spLocks noGrp="1"/>
          </p:cNvSpPr>
          <p:nvPr>
            <p:ph type="ctrTitle"/>
          </p:nvPr>
        </p:nvSpPr>
        <p:spPr>
          <a:xfrm>
            <a:off x="1429612" y="1013984"/>
            <a:ext cx="6952388" cy="3260635"/>
          </a:xfrm>
        </p:spPr>
        <p:txBody>
          <a:bodyPr>
            <a:normAutofit/>
          </a:bodyPr>
          <a:lstStyle/>
          <a:p>
            <a:r>
              <a:rPr lang="en-US" dirty="0">
                <a:solidFill>
                  <a:srgbClr val="FFFFFF"/>
                </a:solidFill>
              </a:rPr>
              <a:t>On State power</a:t>
            </a:r>
          </a:p>
        </p:txBody>
      </p:sp>
      <p:sp>
        <p:nvSpPr>
          <p:cNvPr id="6" name="Subtitle 5">
            <a:extLst>
              <a:ext uri="{FF2B5EF4-FFF2-40B4-BE49-F238E27FC236}">
                <a16:creationId xmlns:a16="http://schemas.microsoft.com/office/drawing/2014/main" id="{05F524EF-B639-134F-9435-063F9BFA9D5D}"/>
              </a:ext>
            </a:extLst>
          </p:cNvPr>
          <p:cNvSpPr>
            <a:spLocks noGrp="1"/>
          </p:cNvSpPr>
          <p:nvPr>
            <p:ph type="subTitle" idx="1"/>
          </p:nvPr>
        </p:nvSpPr>
        <p:spPr>
          <a:xfrm>
            <a:off x="1429612" y="4848464"/>
            <a:ext cx="7714388" cy="1085849"/>
          </a:xfrm>
        </p:spPr>
        <p:txBody>
          <a:bodyPr>
            <a:normAutofit/>
          </a:bodyPr>
          <a:lstStyle/>
          <a:p>
            <a:r>
              <a:rPr lang="en-US" dirty="0">
                <a:solidFill>
                  <a:srgbClr val="FFFFFF"/>
                </a:solidFill>
              </a:rPr>
              <a:t>Section 12</a:t>
            </a:r>
          </a:p>
        </p:txBody>
      </p:sp>
      <p:cxnSp>
        <p:nvCxnSpPr>
          <p:cNvPr id="27" name="Straight Connector 19">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8595"/>
            <a:ext cx="971155" cy="0"/>
          </a:xfrm>
          <a:prstGeom prst="line">
            <a:avLst/>
          </a:prstGeom>
          <a:ln w="317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992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700"/>
                                        <p:tgtEl>
                                          <p:spTgt spid="6">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5"/>
                                        </p:tgtEl>
                                        <p:attrNameLst>
                                          <p:attrName>style.visibility</p:attrName>
                                        </p:attrNameLst>
                                      </p:cBhvr>
                                      <p:to>
                                        <p:strVal val="visible"/>
                                      </p:to>
                                    </p:set>
                                    <p:animEffect transition="in" filter="fade">
                                      <p:cBhvr>
                                        <p:cTn id="10" dur="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9" name="Rectangle 198">
            <a:extLst>
              <a:ext uri="{FF2B5EF4-FFF2-40B4-BE49-F238E27FC236}">
                <a16:creationId xmlns:a16="http://schemas.microsoft.com/office/drawing/2014/main" id="{6A027DD1-A31E-4BED-83B8-ED31F386F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a:extLst>
              <a:ext uri="{FF2B5EF4-FFF2-40B4-BE49-F238E27FC236}">
                <a16:creationId xmlns:a16="http://schemas.microsoft.com/office/drawing/2014/main" id="{961C2FB6-1414-4D9D-BE7A-1FF2A7AAE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1999" y="762000"/>
            <a:ext cx="10664151" cy="5334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1429566" y="1374753"/>
            <a:ext cx="4827799" cy="1034217"/>
          </a:xfrm>
        </p:spPr>
        <p:txBody>
          <a:bodyPr vert="horz" lIns="91440" tIns="45720" rIns="91440" bIns="45720" rtlCol="0" anchor="b">
            <a:normAutofit/>
          </a:bodyPr>
          <a:lstStyle/>
          <a:p>
            <a:r>
              <a:rPr lang="en-US">
                <a:solidFill>
                  <a:schemeClr val="bg1"/>
                </a:solidFill>
              </a:rPr>
              <a:t>Christen Smith</a:t>
            </a:r>
          </a:p>
        </p:txBody>
      </p:sp>
      <p:sp>
        <p:nvSpPr>
          <p:cNvPr id="71" name="Content Placeholder 2">
            <a:extLst>
              <a:ext uri="{FF2B5EF4-FFF2-40B4-BE49-F238E27FC236}">
                <a16:creationId xmlns:a16="http://schemas.microsoft.com/office/drawing/2014/main" id="{028E39BB-31DF-42F2-95CB-0B1B6BC1720D}"/>
              </a:ext>
            </a:extLst>
          </p:cNvPr>
          <p:cNvSpPr>
            <a:spLocks noGrp="1"/>
          </p:cNvSpPr>
          <p:nvPr>
            <p:ph sz="quarter" idx="13"/>
          </p:nvPr>
        </p:nvSpPr>
        <p:spPr>
          <a:xfrm>
            <a:off x="1429566" y="2662484"/>
            <a:ext cx="4666434" cy="2774820"/>
          </a:xfrm>
        </p:spPr>
        <p:txBody>
          <a:bodyPr vert="horz" lIns="91440" tIns="45720" rIns="91440" bIns="45720" rtlCol="0">
            <a:normAutofit/>
          </a:bodyPr>
          <a:lstStyle/>
          <a:p>
            <a:r>
              <a:rPr lang="en-US" dirty="0">
                <a:solidFill>
                  <a:schemeClr val="bg1"/>
                </a:solidFill>
              </a:rPr>
              <a:t>Death squad murders</a:t>
            </a:r>
          </a:p>
          <a:p>
            <a:pPr lvl="1"/>
            <a:r>
              <a:rPr lang="en-US" dirty="0">
                <a:solidFill>
                  <a:schemeClr val="bg1"/>
                </a:solidFill>
              </a:rPr>
              <a:t>Context: globalized racism and exportation of techniques of torture and murder</a:t>
            </a:r>
          </a:p>
          <a:p>
            <a:pPr lvl="1"/>
            <a:r>
              <a:rPr lang="en-US" dirty="0">
                <a:solidFill>
                  <a:schemeClr val="bg1"/>
                </a:solidFill>
              </a:rPr>
              <a:t>Enforce anti-Black violence</a:t>
            </a:r>
          </a:p>
          <a:p>
            <a:pPr lvl="1"/>
            <a:r>
              <a:rPr lang="en-US" dirty="0">
                <a:solidFill>
                  <a:schemeClr val="bg1"/>
                </a:solidFill>
              </a:rPr>
              <a:t>Not extra-legal, but legal</a:t>
            </a:r>
          </a:p>
          <a:p>
            <a:pPr lvl="2"/>
            <a:r>
              <a:rPr lang="en-US" dirty="0">
                <a:solidFill>
                  <a:schemeClr val="bg1"/>
                </a:solidFill>
              </a:rPr>
              <a:t>“Not a state of exception, but the state of affairs”</a:t>
            </a:r>
          </a:p>
        </p:txBody>
      </p:sp>
      <p:pic>
        <p:nvPicPr>
          <p:cNvPr id="5122" name="Picture 2" descr="UI Press | Christen A. Smith | Afro-Paradise">
            <a:extLst>
              <a:ext uri="{FF2B5EF4-FFF2-40B4-BE49-F238E27FC236}">
                <a16:creationId xmlns:a16="http://schemas.microsoft.com/office/drawing/2014/main" id="{4CF1A05E-19BC-F34B-AC56-449CAA4C166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498590" y="1518502"/>
            <a:ext cx="2543665" cy="3815498"/>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Afro-Paradise - Christen A. Smith afro-paradise">
            <a:extLst>
              <a:ext uri="{FF2B5EF4-FFF2-40B4-BE49-F238E27FC236}">
                <a16:creationId xmlns:a16="http://schemas.microsoft.com/office/drawing/2014/main" id="{7BD78E82-0F9C-004D-B222-043CC568810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717492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835BC-F752-D14B-AD38-EA072392580E}"/>
              </a:ext>
            </a:extLst>
          </p:cNvPr>
          <p:cNvSpPr>
            <a:spLocks noGrp="1"/>
          </p:cNvSpPr>
          <p:nvPr>
            <p:ph type="title"/>
          </p:nvPr>
        </p:nvSpPr>
        <p:spPr/>
        <p:txBody>
          <a:bodyPr/>
          <a:lstStyle/>
          <a:p>
            <a:r>
              <a:rPr lang="en-US"/>
              <a:t>Key takeaways</a:t>
            </a:r>
          </a:p>
        </p:txBody>
      </p:sp>
      <p:sp>
        <p:nvSpPr>
          <p:cNvPr id="5" name="Content Placeholder 4">
            <a:extLst>
              <a:ext uri="{FF2B5EF4-FFF2-40B4-BE49-F238E27FC236}">
                <a16:creationId xmlns:a16="http://schemas.microsoft.com/office/drawing/2014/main" id="{D92BF2CD-C816-E543-9B65-8ABF8720875A}"/>
              </a:ext>
            </a:extLst>
          </p:cNvPr>
          <p:cNvSpPr>
            <a:spLocks noGrp="1"/>
          </p:cNvSpPr>
          <p:nvPr>
            <p:ph idx="1"/>
          </p:nvPr>
        </p:nvSpPr>
        <p:spPr/>
        <p:txBody>
          <a:bodyPr/>
          <a:lstStyle/>
          <a:p>
            <a:r>
              <a:rPr lang="en-US" dirty="0"/>
              <a:t>The state, like everything else, a cultural construction that is contingent, contested, and both powerful and vulnerable</a:t>
            </a:r>
          </a:p>
          <a:p>
            <a:r>
              <a:rPr lang="en-US" dirty="0"/>
              <a:t>State force a mechanism for upholding state structures</a:t>
            </a:r>
            <a:r>
              <a:rPr lang="en-US"/>
              <a:t>, especially inequality</a:t>
            </a:r>
          </a:p>
        </p:txBody>
      </p:sp>
    </p:spTree>
    <p:extLst>
      <p:ext uri="{BB962C8B-B14F-4D97-AF65-F5344CB8AC3E}">
        <p14:creationId xmlns:p14="http://schemas.microsoft.com/office/powerpoint/2010/main" val="1199069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 name="Rectangle 81">
            <a:extLst>
              <a:ext uri="{FF2B5EF4-FFF2-40B4-BE49-F238E27FC236}">
                <a16:creationId xmlns:a16="http://schemas.microsoft.com/office/drawing/2014/main" id="{20DB4423-716D-4B40-9498-69F5F3E5E0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B339CD8-1850-4DF2-BCDF-1CAAE5F872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6A82E7-CA19-3C40-9E37-131C329C4EF2}"/>
              </a:ext>
            </a:extLst>
          </p:cNvPr>
          <p:cNvSpPr>
            <a:spLocks noGrp="1"/>
          </p:cNvSpPr>
          <p:nvPr>
            <p:ph type="title"/>
          </p:nvPr>
        </p:nvSpPr>
        <p:spPr>
          <a:xfrm>
            <a:off x="1044054" y="2286000"/>
            <a:ext cx="3965456" cy="2285999"/>
          </a:xfrm>
        </p:spPr>
        <p:txBody>
          <a:bodyPr vert="horz" lIns="91440" tIns="45720" rIns="91440" bIns="45720" rtlCol="0" anchor="ctr">
            <a:normAutofit/>
          </a:bodyPr>
          <a:lstStyle/>
          <a:p>
            <a:pPr algn="ctr"/>
            <a:r>
              <a:rPr lang="en-US" dirty="0">
                <a:solidFill>
                  <a:schemeClr val="bg1"/>
                </a:solidFill>
              </a:rPr>
              <a:t>Big Idea</a:t>
            </a:r>
          </a:p>
        </p:txBody>
      </p:sp>
      <p:sp>
        <p:nvSpPr>
          <p:cNvPr id="3" name="Content Placeholder 2">
            <a:extLst>
              <a:ext uri="{FF2B5EF4-FFF2-40B4-BE49-F238E27FC236}">
                <a16:creationId xmlns:a16="http://schemas.microsoft.com/office/drawing/2014/main" id="{FBC840ED-50D8-CC41-B185-4F6354E67281}"/>
              </a:ext>
            </a:extLst>
          </p:cNvPr>
          <p:cNvSpPr>
            <a:spLocks noGrp="1"/>
          </p:cNvSpPr>
          <p:nvPr>
            <p:ph idx="1"/>
          </p:nvPr>
        </p:nvSpPr>
        <p:spPr>
          <a:xfrm>
            <a:off x="6096000" y="762000"/>
            <a:ext cx="4572000" cy="5334000"/>
          </a:xfrm>
        </p:spPr>
        <p:txBody>
          <a:bodyPr anchor="ctr">
            <a:normAutofit/>
          </a:bodyPr>
          <a:lstStyle/>
          <a:p>
            <a:pPr marL="0" indent="0">
              <a:buNone/>
            </a:pPr>
            <a:r>
              <a:rPr lang="en-US" dirty="0"/>
              <a:t>State societies are highly unequal by definition, and they are also typically unstable (consider that most nation-states don't last more than a few centuries). How, then, do nation-state leaders mobilize state apparatuses (military, police, governance institutions) to maintain power and hegemony? This section examines the role of legalized violence in maintaining state power. In particular, the scholars in this section consider how categorical inequalities are maintained through force. </a:t>
            </a:r>
          </a:p>
        </p:txBody>
      </p:sp>
    </p:spTree>
    <p:extLst>
      <p:ext uri="{BB962C8B-B14F-4D97-AF65-F5344CB8AC3E}">
        <p14:creationId xmlns:p14="http://schemas.microsoft.com/office/powerpoint/2010/main" val="1659201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8B38D4-9D92-4608-A16B-260E8CC21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45B282-D239-FC4F-8763-231471AD5E7F}"/>
              </a:ext>
            </a:extLst>
          </p:cNvPr>
          <p:cNvSpPr>
            <a:spLocks noGrp="1"/>
          </p:cNvSpPr>
          <p:nvPr>
            <p:ph type="title"/>
          </p:nvPr>
        </p:nvSpPr>
        <p:spPr>
          <a:xfrm>
            <a:off x="1524000" y="762001"/>
            <a:ext cx="9144000" cy="869092"/>
          </a:xfrm>
        </p:spPr>
        <p:txBody>
          <a:bodyPr>
            <a:normAutofit/>
          </a:bodyPr>
          <a:lstStyle/>
          <a:p>
            <a:pPr algn="ctr"/>
            <a:r>
              <a:rPr lang="en-US" dirty="0"/>
              <a:t>Learning objectives</a:t>
            </a:r>
            <a:endParaRPr lang="en-US"/>
          </a:p>
        </p:txBody>
      </p:sp>
      <p:graphicFrame>
        <p:nvGraphicFramePr>
          <p:cNvPr id="5" name="Content Placeholder 2">
            <a:extLst>
              <a:ext uri="{FF2B5EF4-FFF2-40B4-BE49-F238E27FC236}">
                <a16:creationId xmlns:a16="http://schemas.microsoft.com/office/drawing/2014/main" id="{7F9D5D30-96BF-4655-B740-AF5B1F813C4A}"/>
              </a:ext>
            </a:extLst>
          </p:cNvPr>
          <p:cNvGraphicFramePr>
            <a:graphicFrameLocks noGrp="1"/>
          </p:cNvGraphicFramePr>
          <p:nvPr>
            <p:ph idx="1"/>
            <p:extLst>
              <p:ext uri="{D42A27DB-BD31-4B8C-83A1-F6EECF244321}">
                <p14:modId xmlns:p14="http://schemas.microsoft.com/office/powerpoint/2010/main" val="4043912736"/>
              </p:ext>
            </p:extLst>
          </p:nvPr>
        </p:nvGraphicFramePr>
        <p:xfrm>
          <a:off x="1430338" y="2286000"/>
          <a:ext cx="9237662"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3142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AEED5540-64E5-4258-ABA4-753F07B71B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3" name="Rectangle 22">
            <a:extLst>
              <a:ext uri="{FF2B5EF4-FFF2-40B4-BE49-F238E27FC236}">
                <a16:creationId xmlns:a16="http://schemas.microsoft.com/office/drawing/2014/main" id="{AF448D61-FD92-4997-B065-2043341242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467C92F-654F-446B-8347-9FF2DAF66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2555A4C0-F746-4932-ABD3-024F4B231E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33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6DF4F9-349B-D149-9A2F-A0A648FE176F}"/>
              </a:ext>
            </a:extLst>
          </p:cNvPr>
          <p:cNvSpPr>
            <a:spLocks noGrp="1"/>
          </p:cNvSpPr>
          <p:nvPr>
            <p:ph type="title"/>
          </p:nvPr>
        </p:nvSpPr>
        <p:spPr>
          <a:xfrm>
            <a:off x="2286000" y="1746913"/>
            <a:ext cx="7619999" cy="1883392"/>
          </a:xfrm>
        </p:spPr>
        <p:txBody>
          <a:bodyPr vert="horz" lIns="91440" tIns="45720" rIns="91440" bIns="45720" rtlCol="0" anchor="b">
            <a:normAutofit/>
          </a:bodyPr>
          <a:lstStyle/>
          <a:p>
            <a:pPr algn="ctr"/>
            <a:r>
              <a:rPr lang="en-US" dirty="0"/>
              <a:t>The Essays</a:t>
            </a:r>
          </a:p>
        </p:txBody>
      </p:sp>
      <p:sp>
        <p:nvSpPr>
          <p:cNvPr id="3" name="Content Placeholder 2">
            <a:extLst>
              <a:ext uri="{FF2B5EF4-FFF2-40B4-BE49-F238E27FC236}">
                <a16:creationId xmlns:a16="http://schemas.microsoft.com/office/drawing/2014/main" id="{625A42EF-4E20-9D4E-B7ED-FF469E377284}"/>
              </a:ext>
            </a:extLst>
          </p:cNvPr>
          <p:cNvSpPr>
            <a:spLocks noGrp="1"/>
          </p:cNvSpPr>
          <p:nvPr>
            <p:ph idx="1"/>
          </p:nvPr>
        </p:nvSpPr>
        <p:spPr>
          <a:xfrm>
            <a:off x="2286000" y="4290868"/>
            <a:ext cx="7619999" cy="1043132"/>
          </a:xfrm>
        </p:spPr>
        <p:txBody>
          <a:bodyPr vert="horz" lIns="91440" tIns="45720" rIns="91440" bIns="45720" rtlCol="0">
            <a:normAutofit/>
          </a:bodyPr>
          <a:lstStyle/>
          <a:p>
            <a:pPr marL="0" indent="0" algn="ctr">
              <a:buNone/>
            </a:pPr>
            <a:endParaRPr lang="en-US" dirty="0"/>
          </a:p>
        </p:txBody>
      </p:sp>
      <p:cxnSp>
        <p:nvCxnSpPr>
          <p:cNvPr id="29" name="Straight Connector 28">
            <a:extLst>
              <a:ext uri="{FF2B5EF4-FFF2-40B4-BE49-F238E27FC236}">
                <a16:creationId xmlns:a16="http://schemas.microsoft.com/office/drawing/2014/main" id="{E651A8F8-7445-4C49-926D-816D687651D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10423" y="396058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47869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p:txBody>
          <a:bodyPr/>
          <a:lstStyle/>
          <a:p>
            <a:r>
              <a:rPr lang="en-US" dirty="0"/>
              <a:t>Anthropology of the State</a:t>
            </a:r>
          </a:p>
        </p:txBody>
      </p:sp>
      <p:sp>
        <p:nvSpPr>
          <p:cNvPr id="3" name="Content Placeholder 2">
            <a:extLst>
              <a:ext uri="{FF2B5EF4-FFF2-40B4-BE49-F238E27FC236}">
                <a16:creationId xmlns:a16="http://schemas.microsoft.com/office/drawing/2014/main" id="{9FC2439B-0036-1741-A07C-B809603AD80C}"/>
              </a:ext>
            </a:extLst>
          </p:cNvPr>
          <p:cNvSpPr>
            <a:spLocks noGrp="1"/>
          </p:cNvSpPr>
          <p:nvPr>
            <p:ph idx="1"/>
          </p:nvPr>
        </p:nvSpPr>
        <p:spPr/>
        <p:txBody>
          <a:bodyPr/>
          <a:lstStyle/>
          <a:p>
            <a:pPr marL="0" indent="0">
              <a:buNone/>
            </a:pPr>
            <a:r>
              <a:rPr lang="en-US" dirty="0"/>
              <a:t>Key Ideas</a:t>
            </a:r>
          </a:p>
          <a:p>
            <a:r>
              <a:rPr lang="en-US" dirty="0"/>
              <a:t>Politics: who makes decisions and exercises control?</a:t>
            </a:r>
          </a:p>
          <a:p>
            <a:pPr lvl="1"/>
            <a:r>
              <a:rPr lang="en-US" dirty="0"/>
              <a:t>Power: the ability to force others to do what you want</a:t>
            </a:r>
          </a:p>
          <a:p>
            <a:r>
              <a:rPr lang="en-US" dirty="0"/>
              <a:t>Features of state society</a:t>
            </a:r>
          </a:p>
          <a:p>
            <a:pPr lvl="2"/>
            <a:r>
              <a:rPr lang="en-US" dirty="0"/>
              <a:t>Monopoly on the legitimate use of violence (Weber)</a:t>
            </a:r>
          </a:p>
          <a:p>
            <a:pPr lvl="2"/>
            <a:r>
              <a:rPr lang="en-US" dirty="0"/>
              <a:t>Bureaucracy, legal system, prisons, military, hierarchy</a:t>
            </a:r>
          </a:p>
          <a:p>
            <a:pPr lvl="1"/>
            <a:endParaRPr lang="en-US" dirty="0"/>
          </a:p>
        </p:txBody>
      </p:sp>
    </p:spTree>
    <p:extLst>
      <p:ext uri="{BB962C8B-B14F-4D97-AF65-F5344CB8AC3E}">
        <p14:creationId xmlns:p14="http://schemas.microsoft.com/office/powerpoint/2010/main" val="364684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A027DD1-A31E-4BED-83B8-ED31F386F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61C2FB6-1414-4D9D-BE7A-1FF2A7AAE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1999" y="762000"/>
            <a:ext cx="10664151" cy="5334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1429566" y="1374753"/>
            <a:ext cx="4827799" cy="1034217"/>
          </a:xfrm>
        </p:spPr>
        <p:txBody>
          <a:bodyPr vert="horz" lIns="91440" tIns="45720" rIns="91440" bIns="45720" rtlCol="0" anchor="b">
            <a:normAutofit/>
          </a:bodyPr>
          <a:lstStyle/>
          <a:p>
            <a:r>
              <a:rPr lang="en-US">
                <a:solidFill>
                  <a:schemeClr val="bg1"/>
                </a:solidFill>
              </a:rPr>
              <a:t>Pierre Bourdieu</a:t>
            </a:r>
          </a:p>
        </p:txBody>
      </p:sp>
      <p:sp>
        <p:nvSpPr>
          <p:cNvPr id="3" name="Content Placeholder 2">
            <a:extLst>
              <a:ext uri="{FF2B5EF4-FFF2-40B4-BE49-F238E27FC236}">
                <a16:creationId xmlns:a16="http://schemas.microsoft.com/office/drawing/2014/main" id="{9FC2439B-0036-1741-A07C-B809603AD80C}"/>
              </a:ext>
            </a:extLst>
          </p:cNvPr>
          <p:cNvSpPr>
            <a:spLocks noGrp="1"/>
          </p:cNvSpPr>
          <p:nvPr>
            <p:ph sz="quarter" idx="13"/>
          </p:nvPr>
        </p:nvSpPr>
        <p:spPr>
          <a:xfrm>
            <a:off x="1429566" y="2662484"/>
            <a:ext cx="4666434" cy="2774820"/>
          </a:xfrm>
        </p:spPr>
        <p:txBody>
          <a:bodyPr vert="horz" lIns="91440" tIns="45720" rIns="91440" bIns="45720" rtlCol="0">
            <a:normAutofit/>
          </a:bodyPr>
          <a:lstStyle/>
          <a:p>
            <a:pPr>
              <a:lnSpc>
                <a:spcPct val="120000"/>
              </a:lnSpc>
            </a:pPr>
            <a:r>
              <a:rPr lang="en-US">
                <a:solidFill>
                  <a:schemeClr val="bg1"/>
                </a:solidFill>
              </a:rPr>
              <a:t>The left and right hands of the state</a:t>
            </a:r>
          </a:p>
          <a:p>
            <a:pPr lvl="1">
              <a:lnSpc>
                <a:spcPct val="120000"/>
              </a:lnSpc>
            </a:pPr>
            <a:r>
              <a:rPr lang="en-US">
                <a:solidFill>
                  <a:schemeClr val="bg1"/>
                </a:solidFill>
              </a:rPr>
              <a:t>Symbolic systems: power to create reality</a:t>
            </a:r>
          </a:p>
          <a:p>
            <a:pPr lvl="2">
              <a:lnSpc>
                <a:spcPct val="120000"/>
              </a:lnSpc>
            </a:pPr>
            <a:r>
              <a:rPr lang="en-US">
                <a:solidFill>
                  <a:schemeClr val="bg1"/>
                </a:solidFill>
              </a:rPr>
              <a:t>Origin myths</a:t>
            </a:r>
          </a:p>
          <a:p>
            <a:pPr lvl="2">
              <a:lnSpc>
                <a:spcPct val="120000"/>
              </a:lnSpc>
            </a:pPr>
            <a:r>
              <a:rPr lang="en-US">
                <a:solidFill>
                  <a:schemeClr val="bg1"/>
                </a:solidFill>
              </a:rPr>
              <a:t>Expressions of nationalism</a:t>
            </a:r>
          </a:p>
          <a:p>
            <a:pPr lvl="1">
              <a:lnSpc>
                <a:spcPct val="120000"/>
              </a:lnSpc>
            </a:pPr>
            <a:r>
              <a:rPr lang="en-US">
                <a:solidFill>
                  <a:schemeClr val="bg1"/>
                </a:solidFill>
              </a:rPr>
              <a:t>Symbolic violence: reinforces domination of ruling class</a:t>
            </a:r>
          </a:p>
          <a:p>
            <a:pPr lvl="2">
              <a:lnSpc>
                <a:spcPct val="120000"/>
              </a:lnSpc>
            </a:pPr>
            <a:r>
              <a:rPr lang="en-US">
                <a:solidFill>
                  <a:schemeClr val="bg1"/>
                </a:solidFill>
              </a:rPr>
              <a:t>Grading/schooling</a:t>
            </a:r>
          </a:p>
          <a:p>
            <a:pPr lvl="2">
              <a:lnSpc>
                <a:spcPct val="120000"/>
              </a:lnSpc>
            </a:pPr>
            <a:r>
              <a:rPr lang="en-US">
                <a:solidFill>
                  <a:schemeClr val="bg1"/>
                </a:solidFill>
              </a:rPr>
              <a:t>Legality/illegality</a:t>
            </a:r>
          </a:p>
        </p:txBody>
      </p:sp>
      <p:pic>
        <p:nvPicPr>
          <p:cNvPr id="6" name="Picture 2">
            <a:extLst>
              <a:ext uri="{FF2B5EF4-FFF2-40B4-BE49-F238E27FC236}">
                <a16:creationId xmlns:a16="http://schemas.microsoft.com/office/drawing/2014/main" id="{1AB42F72-8964-0A47-8D0F-3D8834DE870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497315" y="1518502"/>
            <a:ext cx="2546214" cy="3815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215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A027DD1-A31E-4BED-83B8-ED31F386F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61C2FB6-1414-4D9D-BE7A-1FF2A7AAE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1999" y="762000"/>
            <a:ext cx="10664151" cy="5334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1429566" y="1374753"/>
            <a:ext cx="4827799" cy="1034217"/>
          </a:xfrm>
        </p:spPr>
        <p:txBody>
          <a:bodyPr vert="horz" lIns="91440" tIns="45720" rIns="91440" bIns="45720" rtlCol="0" anchor="b">
            <a:normAutofit/>
          </a:bodyPr>
          <a:lstStyle/>
          <a:p>
            <a:r>
              <a:rPr lang="en-US">
                <a:solidFill>
                  <a:schemeClr val="bg1"/>
                </a:solidFill>
              </a:rPr>
              <a:t>Begoña</a:t>
            </a:r>
            <a:r>
              <a:rPr lang="en-US" dirty="0">
                <a:solidFill>
                  <a:schemeClr val="bg1"/>
                </a:solidFill>
              </a:rPr>
              <a:t> </a:t>
            </a:r>
            <a:r>
              <a:rPr lang="en-US">
                <a:solidFill>
                  <a:schemeClr val="bg1"/>
                </a:solidFill>
              </a:rPr>
              <a:t>Aretxaga</a:t>
            </a:r>
            <a:endParaRPr lang="en-US" dirty="0">
              <a:solidFill>
                <a:schemeClr val="bg1"/>
              </a:solidFill>
            </a:endParaRPr>
          </a:p>
        </p:txBody>
      </p:sp>
      <p:sp>
        <p:nvSpPr>
          <p:cNvPr id="3" name="Content Placeholder 2">
            <a:extLst>
              <a:ext uri="{FF2B5EF4-FFF2-40B4-BE49-F238E27FC236}">
                <a16:creationId xmlns:a16="http://schemas.microsoft.com/office/drawing/2014/main" id="{9FC2439B-0036-1741-A07C-B809603AD80C}"/>
              </a:ext>
            </a:extLst>
          </p:cNvPr>
          <p:cNvSpPr>
            <a:spLocks noGrp="1"/>
          </p:cNvSpPr>
          <p:nvPr>
            <p:ph sz="quarter" idx="13"/>
          </p:nvPr>
        </p:nvSpPr>
        <p:spPr>
          <a:xfrm>
            <a:off x="1429566" y="2662484"/>
            <a:ext cx="4666434" cy="2774820"/>
          </a:xfrm>
        </p:spPr>
        <p:txBody>
          <a:bodyPr vert="horz" lIns="91440" tIns="45720" rIns="91440" bIns="45720" rtlCol="0">
            <a:normAutofit/>
          </a:bodyPr>
          <a:lstStyle/>
          <a:p>
            <a:r>
              <a:rPr lang="en-US" dirty="0">
                <a:solidFill>
                  <a:schemeClr val="bg1"/>
                </a:solidFill>
              </a:rPr>
              <a:t>What the border reveals</a:t>
            </a:r>
            <a:endParaRPr lang="en-US">
              <a:solidFill>
                <a:schemeClr val="bg1"/>
              </a:solidFill>
            </a:endParaRPr>
          </a:p>
          <a:p>
            <a:r>
              <a:rPr lang="en-US" dirty="0">
                <a:solidFill>
                  <a:schemeClr val="bg1"/>
                </a:solidFill>
              </a:rPr>
              <a:t>Colonial domination</a:t>
            </a:r>
            <a:endParaRPr lang="en-US">
              <a:solidFill>
                <a:schemeClr val="bg1"/>
              </a:solidFill>
            </a:endParaRPr>
          </a:p>
          <a:p>
            <a:r>
              <a:rPr lang="en-US" dirty="0">
                <a:solidFill>
                  <a:schemeClr val="bg1"/>
                </a:solidFill>
              </a:rPr>
              <a:t>Spectacle of state control</a:t>
            </a:r>
            <a:endParaRPr lang="en-US">
              <a:solidFill>
                <a:schemeClr val="bg1"/>
              </a:solidFill>
            </a:endParaRPr>
          </a:p>
          <a:p>
            <a:r>
              <a:rPr lang="en-US" dirty="0">
                <a:solidFill>
                  <a:schemeClr val="bg1"/>
                </a:solidFill>
              </a:rPr>
              <a:t>Assert ethnonational difference</a:t>
            </a:r>
            <a:endParaRPr lang="en-US">
              <a:solidFill>
                <a:schemeClr val="bg1"/>
              </a:solidFill>
            </a:endParaRPr>
          </a:p>
          <a:p>
            <a:r>
              <a:rPr lang="en-US" dirty="0">
                <a:solidFill>
                  <a:schemeClr val="bg1"/>
                </a:solidFill>
              </a:rPr>
              <a:t>Nationhood as gendered, classed</a:t>
            </a:r>
            <a:endParaRPr lang="en-US">
              <a:solidFill>
                <a:schemeClr val="bg1"/>
              </a:solidFill>
            </a:endParaRPr>
          </a:p>
        </p:txBody>
      </p:sp>
      <p:pic>
        <p:nvPicPr>
          <p:cNvPr id="7" name="Picture 2" descr="States Of Terror: Essays (Occasional Papers Series): Aretxaga, Begona:  9781877802577: Amazon.com: Books">
            <a:extLst>
              <a:ext uri="{FF2B5EF4-FFF2-40B4-BE49-F238E27FC236}">
                <a16:creationId xmlns:a16="http://schemas.microsoft.com/office/drawing/2014/main" id="{81E50A6E-9C8B-6A43-947E-03534DDC9425}"/>
              </a:ext>
            </a:extLst>
          </p:cNvPr>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tretch>
            <a:fillRect/>
          </a:stretch>
        </p:blipFill>
        <p:spPr bwMode="auto">
          <a:xfrm>
            <a:off x="7468384" y="1518502"/>
            <a:ext cx="2604077" cy="3815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760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027DD1-A31E-4BED-83B8-ED31F386F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61C2FB6-1414-4D9D-BE7A-1FF2A7AAE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1999" y="762000"/>
            <a:ext cx="10664151" cy="5334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1429566" y="1374753"/>
            <a:ext cx="4827799" cy="1034217"/>
          </a:xfrm>
        </p:spPr>
        <p:txBody>
          <a:bodyPr vert="horz" lIns="91440" tIns="45720" rIns="91440" bIns="45720" rtlCol="0" anchor="b">
            <a:normAutofit/>
          </a:bodyPr>
          <a:lstStyle/>
          <a:p>
            <a:r>
              <a:rPr lang="en-US">
                <a:solidFill>
                  <a:schemeClr val="bg1"/>
                </a:solidFill>
              </a:rPr>
              <a:t>Katherine Verdery</a:t>
            </a:r>
          </a:p>
        </p:txBody>
      </p:sp>
      <p:sp>
        <p:nvSpPr>
          <p:cNvPr id="3" name="Content Placeholder 2">
            <a:extLst>
              <a:ext uri="{FF2B5EF4-FFF2-40B4-BE49-F238E27FC236}">
                <a16:creationId xmlns:a16="http://schemas.microsoft.com/office/drawing/2014/main" id="{9FC2439B-0036-1741-A07C-B809603AD80C}"/>
              </a:ext>
            </a:extLst>
          </p:cNvPr>
          <p:cNvSpPr>
            <a:spLocks noGrp="1"/>
          </p:cNvSpPr>
          <p:nvPr>
            <p:ph sz="quarter" idx="13"/>
          </p:nvPr>
        </p:nvSpPr>
        <p:spPr>
          <a:xfrm>
            <a:off x="1429566" y="2662484"/>
            <a:ext cx="4666434" cy="2774820"/>
          </a:xfrm>
        </p:spPr>
        <p:txBody>
          <a:bodyPr vert="horz" lIns="91440" tIns="45720" rIns="91440" bIns="45720" rtlCol="0">
            <a:normAutofit/>
          </a:bodyPr>
          <a:lstStyle/>
          <a:p>
            <a:r>
              <a:rPr lang="en-US" dirty="0">
                <a:solidFill>
                  <a:schemeClr val="bg1"/>
                </a:solidFill>
              </a:rPr>
              <a:t>Seeing Like a State (Scott)</a:t>
            </a:r>
          </a:p>
          <a:p>
            <a:r>
              <a:rPr lang="en-US" dirty="0">
                <a:solidFill>
                  <a:schemeClr val="bg1"/>
                </a:solidFill>
              </a:rPr>
              <a:t>Seeing Like a Mayor</a:t>
            </a:r>
          </a:p>
          <a:p>
            <a:pPr lvl="1"/>
            <a:r>
              <a:rPr lang="en-US" dirty="0">
                <a:solidFill>
                  <a:schemeClr val="bg1"/>
                </a:solidFill>
              </a:rPr>
              <a:t>“The state” not a monolith</a:t>
            </a:r>
          </a:p>
          <a:p>
            <a:pPr lvl="1"/>
            <a:r>
              <a:rPr lang="en-US" dirty="0">
                <a:solidFill>
                  <a:schemeClr val="bg1"/>
                </a:solidFill>
              </a:rPr>
              <a:t>Enacted by people</a:t>
            </a:r>
          </a:p>
          <a:p>
            <a:pPr lvl="1"/>
            <a:r>
              <a:rPr lang="en-US" dirty="0">
                <a:solidFill>
                  <a:schemeClr val="bg1"/>
                </a:solidFill>
              </a:rPr>
              <a:t>Local differences</a:t>
            </a:r>
          </a:p>
          <a:p>
            <a:endParaRPr lang="en-US" dirty="0">
              <a:solidFill>
                <a:schemeClr val="bg1"/>
              </a:solidFill>
            </a:endParaRPr>
          </a:p>
        </p:txBody>
      </p:sp>
      <p:pic>
        <p:nvPicPr>
          <p:cNvPr id="4" name="Picture 2" descr="What Was Socialism, and What Comes Next? (Princeton Studies in  Culture/Power/History): Verdery, Katherine: 9780691011325: Amazon.com: Books">
            <a:extLst>
              <a:ext uri="{FF2B5EF4-FFF2-40B4-BE49-F238E27FC236}">
                <a16:creationId xmlns:a16="http://schemas.microsoft.com/office/drawing/2014/main" id="{ED98D959-1C1B-1445-AE84-C74F6D8CB13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497315" y="1518502"/>
            <a:ext cx="2546214" cy="3815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83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6A027DD1-A31E-4BED-83B8-ED31F386F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961C2FB6-1414-4D9D-BE7A-1FF2A7AAE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1999" y="762000"/>
            <a:ext cx="10664151" cy="5334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1429566" y="1374753"/>
            <a:ext cx="4827799" cy="1034217"/>
          </a:xfrm>
        </p:spPr>
        <p:txBody>
          <a:bodyPr vert="horz" lIns="91440" tIns="45720" rIns="91440" bIns="45720" rtlCol="0" anchor="b">
            <a:normAutofit/>
          </a:bodyPr>
          <a:lstStyle/>
          <a:p>
            <a:r>
              <a:rPr lang="en-US">
                <a:solidFill>
                  <a:schemeClr val="bg1"/>
                </a:solidFill>
              </a:rPr>
              <a:t>Achille Mbembé</a:t>
            </a:r>
          </a:p>
        </p:txBody>
      </p:sp>
      <p:sp>
        <p:nvSpPr>
          <p:cNvPr id="3" name="Content Placeholder 2">
            <a:extLst>
              <a:ext uri="{FF2B5EF4-FFF2-40B4-BE49-F238E27FC236}">
                <a16:creationId xmlns:a16="http://schemas.microsoft.com/office/drawing/2014/main" id="{9FC2439B-0036-1741-A07C-B809603AD80C}"/>
              </a:ext>
            </a:extLst>
          </p:cNvPr>
          <p:cNvSpPr>
            <a:spLocks noGrp="1"/>
          </p:cNvSpPr>
          <p:nvPr>
            <p:ph sz="quarter" idx="13"/>
          </p:nvPr>
        </p:nvSpPr>
        <p:spPr>
          <a:xfrm>
            <a:off x="1429566" y="2662484"/>
            <a:ext cx="4666434" cy="2774820"/>
          </a:xfrm>
        </p:spPr>
        <p:txBody>
          <a:bodyPr vert="horz" lIns="91440" tIns="45720" rIns="91440" bIns="45720" rtlCol="0">
            <a:normAutofit/>
          </a:bodyPr>
          <a:lstStyle/>
          <a:p>
            <a:r>
              <a:rPr lang="en-US" dirty="0">
                <a:solidFill>
                  <a:schemeClr val="bg1"/>
                </a:solidFill>
              </a:rPr>
              <a:t>States of Exception (Agamben)</a:t>
            </a:r>
          </a:p>
          <a:p>
            <a:r>
              <a:rPr lang="en-US" dirty="0" err="1">
                <a:solidFill>
                  <a:schemeClr val="bg1"/>
                </a:solidFill>
              </a:rPr>
              <a:t>Necropolitics</a:t>
            </a:r>
            <a:endParaRPr lang="en-US" dirty="0">
              <a:solidFill>
                <a:schemeClr val="bg1"/>
              </a:solidFill>
            </a:endParaRPr>
          </a:p>
          <a:p>
            <a:pPr lvl="1"/>
            <a:r>
              <a:rPr lang="en-US" dirty="0">
                <a:solidFill>
                  <a:schemeClr val="bg1"/>
                </a:solidFill>
              </a:rPr>
              <a:t>The state: the power to decide who lives and who dies</a:t>
            </a:r>
          </a:p>
          <a:p>
            <a:pPr lvl="1"/>
            <a:r>
              <a:rPr lang="en-US" dirty="0">
                <a:solidFill>
                  <a:schemeClr val="bg1"/>
                </a:solidFill>
              </a:rPr>
              <a:t>Sovereignty: the right to kill</a:t>
            </a:r>
          </a:p>
          <a:p>
            <a:pPr lvl="2"/>
            <a:r>
              <a:rPr lang="en-US" dirty="0">
                <a:solidFill>
                  <a:schemeClr val="bg1"/>
                </a:solidFill>
              </a:rPr>
              <a:t>Police killings (Black lives/all lives)</a:t>
            </a:r>
          </a:p>
          <a:p>
            <a:pPr lvl="2"/>
            <a:r>
              <a:rPr lang="en-US" dirty="0">
                <a:solidFill>
                  <a:schemeClr val="bg1"/>
                </a:solidFill>
              </a:rPr>
              <a:t>Military invasion v terrorist attack</a:t>
            </a:r>
          </a:p>
        </p:txBody>
      </p:sp>
      <p:pic>
        <p:nvPicPr>
          <p:cNvPr id="4" name="Picture 2">
            <a:extLst>
              <a:ext uri="{FF2B5EF4-FFF2-40B4-BE49-F238E27FC236}">
                <a16:creationId xmlns:a16="http://schemas.microsoft.com/office/drawing/2014/main" id="{50D72AD6-B504-9149-A3EE-E8FAD8E96DD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497315" y="1518502"/>
            <a:ext cx="2546214" cy="3815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38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ortalVTI">
  <a:themeElements>
    <a:clrScheme name="Earth">
      <a:dk1>
        <a:sysClr val="windowText" lastClr="000000"/>
      </a:dk1>
      <a:lt1>
        <a:sysClr val="window" lastClr="FFFFFF"/>
      </a:lt1>
      <a:dk2>
        <a:srgbClr val="051618"/>
      </a:dk2>
      <a:lt2>
        <a:srgbClr val="E8E8DF"/>
      </a:lt2>
      <a:accent1>
        <a:srgbClr val="2D714C"/>
      </a:accent1>
      <a:accent2>
        <a:srgbClr val="1F7985"/>
      </a:accent2>
      <a:accent3>
        <a:srgbClr val="0D6756"/>
      </a:accent3>
      <a:accent4>
        <a:srgbClr val="40945E"/>
      </a:accent4>
      <a:accent5>
        <a:srgbClr val="389896"/>
      </a:accent5>
      <a:accent6>
        <a:srgbClr val="64924A"/>
      </a:accent6>
      <a:hlink>
        <a:srgbClr val="1F855C"/>
      </a:hlink>
      <a:folHlink>
        <a:srgbClr val="227390"/>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docProps/app.xml><?xml version="1.0" encoding="utf-8"?>
<Properties xmlns="http://schemas.openxmlformats.org/officeDocument/2006/extended-properties" xmlns:vt="http://schemas.openxmlformats.org/officeDocument/2006/docPropsVTypes">
  <TotalTime>68</TotalTime>
  <Words>363</Words>
  <Application>Microsoft Office PowerPoint</Application>
  <PresentationFormat>Widescreen</PresentationFormat>
  <Paragraphs>55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Trade Gothic Next Cond</vt:lpstr>
      <vt:lpstr>Trade Gothic Next Light</vt:lpstr>
      <vt:lpstr>PortalVTI</vt:lpstr>
      <vt:lpstr>On State power</vt:lpstr>
      <vt:lpstr>Big Idea</vt:lpstr>
      <vt:lpstr>Learning objectives</vt:lpstr>
      <vt:lpstr>The Essays</vt:lpstr>
      <vt:lpstr>Anthropology of the State</vt:lpstr>
      <vt:lpstr>Pierre Bourdieu</vt:lpstr>
      <vt:lpstr>Begoña Aretxaga</vt:lpstr>
      <vt:lpstr>Katherine Verdery</vt:lpstr>
      <vt:lpstr>Achille Mbembé</vt:lpstr>
      <vt:lpstr>Christen Smith</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power and resistance</dc:title>
  <dc:creator>Ruth Gomberg-Munoz</dc:creator>
  <cp:lastModifiedBy>Hansen, Carli</cp:lastModifiedBy>
  <cp:revision>11</cp:revision>
  <dcterms:created xsi:type="dcterms:W3CDTF">2021-12-06T16:29:11Z</dcterms:created>
  <dcterms:modified xsi:type="dcterms:W3CDTF">2022-04-19T18:47:38Z</dcterms:modified>
</cp:coreProperties>
</file>