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8" r:id="rId4"/>
    <p:sldId id="259" r:id="rId5"/>
    <p:sldId id="277" r:id="rId6"/>
    <p:sldId id="278" r:id="rId7"/>
    <p:sldId id="279" r:id="rId8"/>
    <p:sldId id="280" r:id="rId9"/>
    <p:sldId id="281" r:id="rId10"/>
    <p:sldId id="274" r:id="rId11"/>
    <p:sldId id="282" r:id="rId12"/>
    <p:sldId id="28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5"/>
    <p:restoredTop sz="95820"/>
  </p:normalViewPr>
  <p:slideViewPr>
    <p:cSldViewPr snapToGrid="0" snapToObjects="1">
      <p:cViewPr varScale="1">
        <p:scale>
          <a:sx n="114" d="100"/>
          <a:sy n="114" d="100"/>
        </p:scale>
        <p:origin x="3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832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830591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006502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865099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967686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568641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41962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59847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8062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677110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4/19/2022</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3102449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4/19/2022</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43032601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0105F5E-5B61-4F51-927C-5B28DB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1BF472D-922F-4673-A4FE-0FC2B18B0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17267" cy="6858000"/>
          </a:xfrm>
          <a:custGeom>
            <a:avLst/>
            <a:gdLst>
              <a:gd name="connsiteX0" fmla="*/ 0 w 11317267"/>
              <a:gd name="connsiteY0" fmla="*/ 0 h 6858000"/>
              <a:gd name="connsiteX1" fmla="*/ 11317267 w 11317267"/>
              <a:gd name="connsiteY1" fmla="*/ 0 h 6858000"/>
              <a:gd name="connsiteX2" fmla="*/ 5306679 w 11317267"/>
              <a:gd name="connsiteY2" fmla="*/ 6857996 h 6858000"/>
              <a:gd name="connsiteX3" fmla="*/ 5306677 w 11317267"/>
              <a:gd name="connsiteY3" fmla="*/ 6857998 h 6858000"/>
              <a:gd name="connsiteX4" fmla="*/ 5306675 w 11317267"/>
              <a:gd name="connsiteY4" fmla="*/ 6858000 h 6858000"/>
              <a:gd name="connsiteX5" fmla="*/ 0 w 1131726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17267" h="6858000">
                <a:moveTo>
                  <a:pt x="0" y="0"/>
                </a:moveTo>
                <a:lnTo>
                  <a:pt x="11317267" y="0"/>
                </a:lnTo>
                <a:lnTo>
                  <a:pt x="5306679" y="6857996"/>
                </a:lnTo>
                <a:cubicBezTo>
                  <a:pt x="5306679" y="6857997"/>
                  <a:pt x="5306677" y="6857997"/>
                  <a:pt x="5306677" y="6857998"/>
                </a:cubicBezTo>
                <a:lnTo>
                  <a:pt x="530667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925B992-FB70-9D4A-991D-3DF5B49E3F9B}"/>
              </a:ext>
            </a:extLst>
          </p:cNvPr>
          <p:cNvSpPr>
            <a:spLocks noGrp="1"/>
          </p:cNvSpPr>
          <p:nvPr>
            <p:ph type="ctrTitle"/>
          </p:nvPr>
        </p:nvSpPr>
        <p:spPr>
          <a:xfrm>
            <a:off x="1160890" y="1061686"/>
            <a:ext cx="8310913" cy="2789017"/>
          </a:xfrm>
        </p:spPr>
        <p:txBody>
          <a:bodyPr anchor="t">
            <a:normAutofit/>
          </a:bodyPr>
          <a:lstStyle/>
          <a:p>
            <a:pPr>
              <a:lnSpc>
                <a:spcPct val="90000"/>
              </a:lnSpc>
            </a:pPr>
            <a:r>
              <a:rPr lang="en-US" sz="6000" dirty="0"/>
              <a:t>Anthropological theory for the 21</a:t>
            </a:r>
            <a:r>
              <a:rPr lang="en-US" sz="6000" baseline="30000" dirty="0"/>
              <a:t>st</a:t>
            </a:r>
            <a:r>
              <a:rPr lang="en-US" sz="6000" dirty="0"/>
              <a:t> century</a:t>
            </a:r>
          </a:p>
        </p:txBody>
      </p:sp>
      <p:sp>
        <p:nvSpPr>
          <p:cNvPr id="3" name="Subtitle 2">
            <a:extLst>
              <a:ext uri="{FF2B5EF4-FFF2-40B4-BE49-F238E27FC236}">
                <a16:creationId xmlns:a16="http://schemas.microsoft.com/office/drawing/2014/main" id="{AC25CEE9-390F-A84F-9BBE-6DD76B966D94}"/>
              </a:ext>
            </a:extLst>
          </p:cNvPr>
          <p:cNvSpPr>
            <a:spLocks noGrp="1"/>
          </p:cNvSpPr>
          <p:nvPr>
            <p:ph type="subTitle" idx="1"/>
          </p:nvPr>
        </p:nvSpPr>
        <p:spPr>
          <a:xfrm>
            <a:off x="1143000" y="4554961"/>
            <a:ext cx="4422913" cy="1269753"/>
          </a:xfrm>
        </p:spPr>
        <p:txBody>
          <a:bodyPr anchor="b">
            <a:normAutofit/>
          </a:bodyPr>
          <a:lstStyle/>
          <a:p>
            <a:r>
              <a:rPr lang="en-US" dirty="0"/>
              <a:t>Section 14</a:t>
            </a:r>
          </a:p>
        </p:txBody>
      </p:sp>
      <p:pic>
        <p:nvPicPr>
          <p:cNvPr id="4" name="Video 3">
            <a:extLst>
              <a:ext uri="{FF2B5EF4-FFF2-40B4-BE49-F238E27FC236}">
                <a16:creationId xmlns:a16="http://schemas.microsoft.com/office/drawing/2014/main" id="{668F5C78-CD23-494E-AF31-6246433C459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8291936" y="3898295"/>
            <a:ext cx="3217333" cy="1804609"/>
          </a:xfrm>
          <a:prstGeom prst="rect">
            <a:avLst/>
          </a:prstGeom>
        </p:spPr>
      </p:pic>
    </p:spTree>
    <p:extLst>
      <p:ext uri="{BB962C8B-B14F-4D97-AF65-F5344CB8AC3E}">
        <p14:creationId xmlns:p14="http://schemas.microsoft.com/office/powerpoint/2010/main" val="358356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reworks GIFs - Get the best GIF on GIPHY">
            <a:extLst>
              <a:ext uri="{FF2B5EF4-FFF2-40B4-BE49-F238E27FC236}">
                <a16:creationId xmlns:a16="http://schemas.microsoft.com/office/drawing/2014/main" id="{39131235-4B3D-D74E-80DE-E341AB849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468312"/>
            <a:ext cx="12930188" cy="8620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4130E2-FA3B-3148-8E11-304AD525957F}"/>
              </a:ext>
            </a:extLst>
          </p:cNvPr>
          <p:cNvSpPr>
            <a:spLocks noGrp="1"/>
          </p:cNvSpPr>
          <p:nvPr>
            <p:ph type="title"/>
          </p:nvPr>
        </p:nvSpPr>
        <p:spPr>
          <a:xfrm>
            <a:off x="4014717" y="1746913"/>
            <a:ext cx="4162567" cy="1883392"/>
          </a:xfrm>
        </p:spPr>
        <p:txBody>
          <a:bodyPr vert="horz" lIns="91440" tIns="45720" rIns="91440" bIns="45720" rtlCol="0" anchor="b">
            <a:normAutofit/>
          </a:bodyPr>
          <a:lstStyle/>
          <a:p>
            <a:pPr algn="ctr"/>
            <a:r>
              <a:rPr lang="en-US" sz="2800" dirty="0"/>
              <a:t>We did it!</a:t>
            </a:r>
          </a:p>
        </p:txBody>
      </p:sp>
      <p:sp>
        <p:nvSpPr>
          <p:cNvPr id="5" name="Text Placeholder 4">
            <a:extLst>
              <a:ext uri="{FF2B5EF4-FFF2-40B4-BE49-F238E27FC236}">
                <a16:creationId xmlns:a16="http://schemas.microsoft.com/office/drawing/2014/main" id="{52CA3D3F-0688-E246-94F7-6B592E480163}"/>
              </a:ext>
            </a:extLst>
          </p:cNvPr>
          <p:cNvSpPr>
            <a:spLocks noGrp="1"/>
          </p:cNvSpPr>
          <p:nvPr>
            <p:ph type="body" idx="1"/>
          </p:nvPr>
        </p:nvSpPr>
        <p:spPr>
          <a:xfrm>
            <a:off x="4487275" y="4290867"/>
            <a:ext cx="3217451" cy="1318351"/>
          </a:xfrm>
        </p:spPr>
        <p:txBody>
          <a:bodyPr vert="horz" lIns="91440" tIns="45720" rIns="91440" bIns="45720" rtlCol="0">
            <a:normAutofit/>
          </a:bodyPr>
          <a:lstStyle/>
          <a:p>
            <a:pPr algn="ctr"/>
            <a:endParaRPr lang="en-US" dirty="0">
              <a:solidFill>
                <a:schemeClr val="tx1"/>
              </a:solidFill>
            </a:endParaRPr>
          </a:p>
        </p:txBody>
      </p:sp>
    </p:spTree>
    <p:extLst>
      <p:ext uri="{BB962C8B-B14F-4D97-AF65-F5344CB8AC3E}">
        <p14:creationId xmlns:p14="http://schemas.microsoft.com/office/powerpoint/2010/main" val="1426711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reworks GIFs - Get the best GIF on GIPHY">
            <a:extLst>
              <a:ext uri="{FF2B5EF4-FFF2-40B4-BE49-F238E27FC236}">
                <a16:creationId xmlns:a16="http://schemas.microsoft.com/office/drawing/2014/main" id="{39131235-4B3D-D74E-80DE-E341AB849E80}"/>
              </a:ext>
            </a:extLst>
          </p:cNvPr>
          <p:cNvPicPr>
            <a:picLocks noChangeAspect="1" noChangeArrowheads="1"/>
          </p:cNvPicPr>
          <p:nvPr/>
        </p:nvPicPr>
        <p:blipFill>
          <a:blip r:embed="rId2">
            <a:alphaModFix amt="32000"/>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F43194CB-D655-DC4C-8A80-59F7BF51A9B4}"/>
              </a:ext>
            </a:extLst>
          </p:cNvPr>
          <p:cNvSpPr>
            <a:spLocks noGrp="1"/>
          </p:cNvSpPr>
          <p:nvPr>
            <p:ph type="body" idx="1"/>
          </p:nvPr>
        </p:nvSpPr>
        <p:spPr>
          <a:xfrm>
            <a:off x="607068" y="429287"/>
            <a:ext cx="5348115" cy="5860301"/>
          </a:xfrm>
        </p:spPr>
        <p:txBody>
          <a:bodyPr>
            <a:noAutofit/>
          </a:bodyPr>
          <a:lstStyle/>
          <a:p>
            <a:r>
              <a:rPr lang="en-US" sz="2800" dirty="0"/>
              <a:t>1: On Roots of Social Difference</a:t>
            </a:r>
          </a:p>
          <a:p>
            <a:r>
              <a:rPr lang="en-US" sz="2800" dirty="0"/>
              <a:t>2: On Methods of Fieldwork</a:t>
            </a:r>
          </a:p>
          <a:p>
            <a:r>
              <a:rPr lang="en-US" sz="2800" dirty="0"/>
              <a:t>3: On Hidden Logics of Culture</a:t>
            </a:r>
          </a:p>
          <a:p>
            <a:r>
              <a:rPr lang="en-US" sz="2800" dirty="0"/>
              <a:t>4: On History, Power, Inequality</a:t>
            </a:r>
          </a:p>
          <a:p>
            <a:r>
              <a:rPr lang="en-US" sz="2800" dirty="0"/>
              <a:t>5: On Writing Cultures</a:t>
            </a:r>
          </a:p>
          <a:p>
            <a:r>
              <a:rPr lang="en-US" sz="2800" dirty="0"/>
              <a:t>6: On Colonialism and Anthropological “Others”</a:t>
            </a:r>
          </a:p>
          <a:p>
            <a:r>
              <a:rPr lang="en-US" sz="2800" dirty="0"/>
              <a:t>7: On Anthropology and Gender</a:t>
            </a:r>
          </a:p>
        </p:txBody>
      </p:sp>
      <p:sp>
        <p:nvSpPr>
          <p:cNvPr id="7" name="TextBox 6">
            <a:extLst>
              <a:ext uri="{FF2B5EF4-FFF2-40B4-BE49-F238E27FC236}">
                <a16:creationId xmlns:a16="http://schemas.microsoft.com/office/drawing/2014/main" id="{BB3CC4BA-6388-ED4E-922E-55C9F6EBEB6B}"/>
              </a:ext>
            </a:extLst>
          </p:cNvPr>
          <p:cNvSpPr txBox="1"/>
          <p:nvPr/>
        </p:nvSpPr>
        <p:spPr>
          <a:xfrm>
            <a:off x="6236818" y="429287"/>
            <a:ext cx="6561438" cy="4554004"/>
          </a:xfrm>
          <a:prstGeom prst="rect">
            <a:avLst/>
          </a:prstGeom>
          <a:noFill/>
        </p:spPr>
        <p:txBody>
          <a:bodyPr wrap="square">
            <a:spAutoFit/>
          </a:bodyPr>
          <a:lstStyle/>
          <a:p>
            <a:pPr>
              <a:lnSpc>
                <a:spcPct val="150000"/>
              </a:lnSpc>
            </a:pPr>
            <a:r>
              <a:rPr lang="en-US" sz="2800" dirty="0"/>
              <a:t>8: On Queer Anthropology</a:t>
            </a:r>
          </a:p>
          <a:p>
            <a:pPr>
              <a:lnSpc>
                <a:spcPct val="150000"/>
              </a:lnSpc>
            </a:pPr>
            <a:r>
              <a:rPr lang="en-US" sz="2800" dirty="0"/>
              <a:t>9: On Social Position and Authority</a:t>
            </a:r>
          </a:p>
          <a:p>
            <a:pPr>
              <a:lnSpc>
                <a:spcPct val="150000"/>
              </a:lnSpc>
            </a:pPr>
            <a:r>
              <a:rPr lang="en-US" sz="2800" dirty="0"/>
              <a:t>10: On Globalization</a:t>
            </a:r>
          </a:p>
          <a:p>
            <a:pPr>
              <a:lnSpc>
                <a:spcPct val="150000"/>
              </a:lnSpc>
            </a:pPr>
            <a:r>
              <a:rPr lang="en-US" sz="2800" dirty="0"/>
              <a:t>11: On Environment</a:t>
            </a:r>
          </a:p>
          <a:p>
            <a:pPr>
              <a:lnSpc>
                <a:spcPct val="150000"/>
              </a:lnSpc>
            </a:pPr>
            <a:r>
              <a:rPr lang="en-US" sz="2800" dirty="0"/>
              <a:t>12: On State Power</a:t>
            </a:r>
          </a:p>
          <a:p>
            <a:pPr>
              <a:lnSpc>
                <a:spcPct val="150000"/>
              </a:lnSpc>
            </a:pPr>
            <a:r>
              <a:rPr lang="en-US" sz="2800" dirty="0"/>
              <a:t>13: On Agency and Resistance</a:t>
            </a:r>
          </a:p>
          <a:p>
            <a:pPr>
              <a:lnSpc>
                <a:spcPct val="150000"/>
              </a:lnSpc>
            </a:pPr>
            <a:r>
              <a:rPr lang="en-US" sz="2800" dirty="0"/>
              <a:t>14: On Anthropological Futures</a:t>
            </a:r>
          </a:p>
        </p:txBody>
      </p:sp>
    </p:spTree>
    <p:extLst>
      <p:ext uri="{BB962C8B-B14F-4D97-AF65-F5344CB8AC3E}">
        <p14:creationId xmlns:p14="http://schemas.microsoft.com/office/powerpoint/2010/main" val="3904485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reworks GIFs - Get the best GIF on GIPHY">
            <a:extLst>
              <a:ext uri="{FF2B5EF4-FFF2-40B4-BE49-F238E27FC236}">
                <a16:creationId xmlns:a16="http://schemas.microsoft.com/office/drawing/2014/main" id="{39131235-4B3D-D74E-80DE-E341AB849E80}"/>
              </a:ext>
            </a:extLst>
          </p:cNvPr>
          <p:cNvPicPr>
            <a:picLocks noChangeAspect="1" noChangeArrowheads="1"/>
          </p:cNvPicPr>
          <p:nvPr/>
        </p:nvPicPr>
        <p:blipFill>
          <a:blip r:embed="rId2">
            <a:alphaModFix amt="32000"/>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6662EBE2-3984-F34E-8E08-D8FBE20521E8}"/>
              </a:ext>
            </a:extLst>
          </p:cNvPr>
          <p:cNvSpPr txBox="1">
            <a:spLocks/>
          </p:cNvSpPr>
          <p:nvPr/>
        </p:nvSpPr>
        <p:spPr>
          <a:xfrm>
            <a:off x="386498" y="665586"/>
            <a:ext cx="1791947" cy="5426295"/>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Tx/>
              <a:buNone/>
              <a:defRPr sz="2000" i="1"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Tx/>
              <a:buNone/>
              <a:defRPr sz="1600" i="1"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buFont typeface="Arial" panose="020B0604020202020204" pitchFamily="34" charset="0"/>
              <a:buChar char="•"/>
            </a:pPr>
            <a:r>
              <a:rPr lang="en-US" dirty="0" err="1">
                <a:solidFill>
                  <a:srgbClr val="FFFFFF"/>
                </a:solidFill>
              </a:rPr>
              <a:t>Apess</a:t>
            </a:r>
            <a:endParaRPr lang="en-US" dirty="0">
              <a:solidFill>
                <a:srgbClr val="FFFFFF"/>
              </a:solidFill>
            </a:endParaRPr>
          </a:p>
          <a:p>
            <a:pPr marL="285750" indent="-285750">
              <a:buFont typeface="Arial" panose="020B0604020202020204" pitchFamily="34" charset="0"/>
              <a:buChar char="•"/>
            </a:pPr>
            <a:r>
              <a:rPr lang="en-US" dirty="0">
                <a:solidFill>
                  <a:srgbClr val="FFFFFF"/>
                </a:solidFill>
              </a:rPr>
              <a:t>Douglass</a:t>
            </a:r>
          </a:p>
          <a:p>
            <a:pPr marL="285750" indent="-285750">
              <a:buFont typeface="Arial" panose="020B0604020202020204" pitchFamily="34" charset="0"/>
              <a:buChar char="•"/>
            </a:pPr>
            <a:r>
              <a:rPr lang="en-US" dirty="0">
                <a:solidFill>
                  <a:srgbClr val="FFFFFF"/>
                </a:solidFill>
              </a:rPr>
              <a:t>Marx &amp; Engels</a:t>
            </a:r>
          </a:p>
          <a:p>
            <a:pPr marL="285750" indent="-285750">
              <a:buFont typeface="Arial" panose="020B0604020202020204" pitchFamily="34" charset="0"/>
              <a:buChar char="•"/>
            </a:pPr>
            <a:r>
              <a:rPr lang="en-US" dirty="0">
                <a:solidFill>
                  <a:srgbClr val="FFFFFF"/>
                </a:solidFill>
              </a:rPr>
              <a:t>Morgan</a:t>
            </a:r>
          </a:p>
          <a:p>
            <a:pPr marL="285750" indent="-285750">
              <a:buFont typeface="Arial" panose="020B0604020202020204" pitchFamily="34" charset="0"/>
              <a:buChar char="•"/>
            </a:pPr>
            <a:r>
              <a:rPr lang="en-US" dirty="0">
                <a:solidFill>
                  <a:srgbClr val="FFFFFF"/>
                </a:solidFill>
              </a:rPr>
              <a:t>Parsons</a:t>
            </a:r>
          </a:p>
          <a:p>
            <a:pPr marL="285750" indent="-285750">
              <a:buFont typeface="Arial" panose="020B0604020202020204" pitchFamily="34" charset="0"/>
              <a:buChar char="•"/>
            </a:pPr>
            <a:r>
              <a:rPr lang="en-US" dirty="0">
                <a:solidFill>
                  <a:srgbClr val="FFFFFF"/>
                </a:solidFill>
              </a:rPr>
              <a:t>Weber</a:t>
            </a:r>
          </a:p>
          <a:p>
            <a:pPr marL="285750" indent="-285750">
              <a:buFont typeface="Arial" panose="020B0604020202020204" pitchFamily="34" charset="0"/>
              <a:buChar char="•"/>
            </a:pPr>
            <a:r>
              <a:rPr lang="en-US" dirty="0">
                <a:solidFill>
                  <a:srgbClr val="FFFFFF"/>
                </a:solidFill>
              </a:rPr>
              <a:t>Sapir</a:t>
            </a:r>
          </a:p>
          <a:p>
            <a:pPr marL="285750" indent="-285750">
              <a:buFont typeface="Arial" panose="020B0604020202020204" pitchFamily="34" charset="0"/>
              <a:buChar char="•"/>
            </a:pPr>
            <a:r>
              <a:rPr lang="en-US" dirty="0">
                <a:solidFill>
                  <a:srgbClr val="FFFFFF"/>
                </a:solidFill>
              </a:rPr>
              <a:t>Parker</a:t>
            </a:r>
          </a:p>
          <a:p>
            <a:pPr marL="285750" indent="-285750">
              <a:buFont typeface="Arial" panose="020B0604020202020204" pitchFamily="34" charset="0"/>
              <a:buChar char="•"/>
            </a:pPr>
            <a:r>
              <a:rPr lang="en-US" dirty="0">
                <a:solidFill>
                  <a:srgbClr val="FFFFFF"/>
                </a:solidFill>
              </a:rPr>
              <a:t>Boas</a:t>
            </a:r>
          </a:p>
          <a:p>
            <a:pPr marL="285750" indent="-285750">
              <a:buFont typeface="Arial" panose="020B0604020202020204" pitchFamily="34" charset="0"/>
              <a:buChar char="•"/>
            </a:pPr>
            <a:r>
              <a:rPr lang="en-US" dirty="0">
                <a:solidFill>
                  <a:srgbClr val="FFFFFF"/>
                </a:solidFill>
              </a:rPr>
              <a:t>Mead</a:t>
            </a:r>
          </a:p>
          <a:p>
            <a:pPr marL="285750" indent="-285750">
              <a:buFont typeface="Arial" panose="020B0604020202020204" pitchFamily="34" charset="0"/>
              <a:buChar char="•"/>
            </a:pPr>
            <a:r>
              <a:rPr lang="en-US" dirty="0">
                <a:solidFill>
                  <a:srgbClr val="FFFFFF"/>
                </a:solidFill>
              </a:rPr>
              <a:t>Hurston</a:t>
            </a:r>
          </a:p>
          <a:p>
            <a:pPr marL="285750" indent="-285750">
              <a:buFont typeface="Arial" panose="020B0604020202020204" pitchFamily="34" charset="0"/>
              <a:buChar char="•"/>
            </a:pPr>
            <a:r>
              <a:rPr lang="en-US" dirty="0"/>
              <a:t>Malinowski</a:t>
            </a:r>
            <a:endParaRPr lang="en-US" dirty="0">
              <a:solidFill>
                <a:srgbClr val="FFFFFF"/>
              </a:solidFill>
            </a:endParaRPr>
          </a:p>
          <a:p>
            <a:endParaRPr lang="en-US" dirty="0">
              <a:solidFill>
                <a:srgbClr val="FFFFFF"/>
              </a:solidFill>
            </a:endParaRPr>
          </a:p>
          <a:p>
            <a:endParaRPr lang="en-US" dirty="0">
              <a:solidFill>
                <a:srgbClr val="FFFFFF"/>
              </a:solidFill>
            </a:endParaRPr>
          </a:p>
        </p:txBody>
      </p:sp>
      <p:sp>
        <p:nvSpPr>
          <p:cNvPr id="9" name="Content Placeholder 4">
            <a:extLst>
              <a:ext uri="{FF2B5EF4-FFF2-40B4-BE49-F238E27FC236}">
                <a16:creationId xmlns:a16="http://schemas.microsoft.com/office/drawing/2014/main" id="{418C7F92-44A8-6241-BAD1-FD5D6D2AF94C}"/>
              </a:ext>
            </a:extLst>
          </p:cNvPr>
          <p:cNvSpPr txBox="1">
            <a:spLocks/>
          </p:cNvSpPr>
          <p:nvPr/>
        </p:nvSpPr>
        <p:spPr>
          <a:xfrm>
            <a:off x="2057541" y="665592"/>
            <a:ext cx="1791947" cy="5526822"/>
          </a:xfrm>
          <a:prstGeom prst="rect">
            <a:avLst/>
          </a:prstGeom>
        </p:spPr>
        <p:txBody>
          <a:bodyPr vert="horz" lIns="91440" tIns="45720" rIns="91440" bIns="45720" rtlCol="0">
            <a:normAutofit fontScale="92500" lnSpcReduction="20000"/>
          </a:bodyPr>
          <a:lst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rgbClr val="FFFFFF"/>
                </a:solidFill>
              </a:rPr>
              <a:t>Mauss</a:t>
            </a:r>
            <a:endParaRPr lang="en-US" dirty="0">
              <a:solidFill>
                <a:srgbClr val="FFFFFF"/>
              </a:solidFill>
            </a:endParaRPr>
          </a:p>
          <a:p>
            <a:r>
              <a:rPr lang="en-US" dirty="0">
                <a:solidFill>
                  <a:srgbClr val="FFFFFF"/>
                </a:solidFill>
              </a:rPr>
              <a:t>Benedict</a:t>
            </a:r>
          </a:p>
          <a:p>
            <a:r>
              <a:rPr lang="en-US" dirty="0">
                <a:solidFill>
                  <a:srgbClr val="FFFFFF"/>
                </a:solidFill>
              </a:rPr>
              <a:t>Kenyatta</a:t>
            </a:r>
          </a:p>
          <a:p>
            <a:r>
              <a:rPr lang="en-US" dirty="0">
                <a:solidFill>
                  <a:srgbClr val="FFFFFF"/>
                </a:solidFill>
              </a:rPr>
              <a:t>Levi-Strauss</a:t>
            </a:r>
          </a:p>
          <a:p>
            <a:r>
              <a:rPr lang="en-US" dirty="0">
                <a:solidFill>
                  <a:srgbClr val="FFFFFF"/>
                </a:solidFill>
              </a:rPr>
              <a:t>DuBois</a:t>
            </a:r>
          </a:p>
          <a:p>
            <a:r>
              <a:rPr lang="en-US" dirty="0">
                <a:solidFill>
                  <a:srgbClr val="FFFFFF"/>
                </a:solidFill>
              </a:rPr>
              <a:t>Ortiz</a:t>
            </a:r>
          </a:p>
          <a:p>
            <a:r>
              <a:rPr lang="en-US" dirty="0">
                <a:solidFill>
                  <a:srgbClr val="FFFFFF"/>
                </a:solidFill>
              </a:rPr>
              <a:t>Wolf</a:t>
            </a:r>
          </a:p>
          <a:p>
            <a:r>
              <a:rPr lang="en-US" dirty="0" err="1">
                <a:solidFill>
                  <a:srgbClr val="FFFFFF"/>
                </a:solidFill>
              </a:rPr>
              <a:t>Stoler</a:t>
            </a:r>
            <a:endParaRPr lang="en-US" dirty="0">
              <a:solidFill>
                <a:srgbClr val="FFFFFF"/>
              </a:solidFill>
            </a:endParaRPr>
          </a:p>
          <a:p>
            <a:r>
              <a:rPr lang="en-US" dirty="0">
                <a:solidFill>
                  <a:srgbClr val="FFFFFF"/>
                </a:solidFill>
              </a:rPr>
              <a:t>Farmer</a:t>
            </a:r>
          </a:p>
          <a:p>
            <a:r>
              <a:rPr lang="en-US" dirty="0">
                <a:solidFill>
                  <a:srgbClr val="FFFFFF"/>
                </a:solidFill>
              </a:rPr>
              <a:t>Dunham</a:t>
            </a:r>
          </a:p>
          <a:p>
            <a:r>
              <a:rPr lang="en-US" dirty="0">
                <a:solidFill>
                  <a:srgbClr val="FFFFFF"/>
                </a:solidFill>
              </a:rPr>
              <a:t>Geertz</a:t>
            </a:r>
          </a:p>
          <a:p>
            <a:r>
              <a:rPr lang="en-US" dirty="0" err="1">
                <a:solidFill>
                  <a:srgbClr val="FFFFFF"/>
                </a:solidFill>
              </a:rPr>
              <a:t>Rosaldo</a:t>
            </a:r>
            <a:endParaRPr lang="en-US" dirty="0">
              <a:solidFill>
                <a:srgbClr val="FFFFFF"/>
              </a:solidFill>
            </a:endParaRPr>
          </a:p>
          <a:p>
            <a:r>
              <a:rPr lang="en-US" dirty="0">
                <a:solidFill>
                  <a:srgbClr val="FFFFFF"/>
                </a:solidFill>
              </a:rPr>
              <a:t>Abu-Lughod</a:t>
            </a:r>
          </a:p>
          <a:p>
            <a:endParaRPr lang="en-US" dirty="0">
              <a:solidFill>
                <a:srgbClr val="FFFFFF"/>
              </a:solidFill>
            </a:endParaRPr>
          </a:p>
        </p:txBody>
      </p:sp>
      <p:sp>
        <p:nvSpPr>
          <p:cNvPr id="10" name="Content Placeholder 4">
            <a:extLst>
              <a:ext uri="{FF2B5EF4-FFF2-40B4-BE49-F238E27FC236}">
                <a16:creationId xmlns:a16="http://schemas.microsoft.com/office/drawing/2014/main" id="{8199AE58-C3BD-094F-9CC8-D6D43FBA1C95}"/>
              </a:ext>
            </a:extLst>
          </p:cNvPr>
          <p:cNvSpPr txBox="1">
            <a:spLocks/>
          </p:cNvSpPr>
          <p:nvPr/>
        </p:nvSpPr>
        <p:spPr>
          <a:xfrm>
            <a:off x="3870881" y="501903"/>
            <a:ext cx="1791947" cy="5676475"/>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FFFF"/>
                </a:solidFill>
              </a:rPr>
              <a:t>Boswell</a:t>
            </a:r>
          </a:p>
          <a:p>
            <a:r>
              <a:rPr lang="en-US" dirty="0">
                <a:solidFill>
                  <a:srgbClr val="FFFFFF"/>
                </a:solidFill>
              </a:rPr>
              <a:t>Medicine</a:t>
            </a:r>
          </a:p>
          <a:p>
            <a:r>
              <a:rPr lang="en-US" dirty="0">
                <a:solidFill>
                  <a:srgbClr val="FFFFFF"/>
                </a:solidFill>
              </a:rPr>
              <a:t>Said</a:t>
            </a:r>
          </a:p>
          <a:p>
            <a:r>
              <a:rPr lang="en-US" dirty="0" err="1">
                <a:solidFill>
                  <a:srgbClr val="FFFFFF"/>
                </a:solidFill>
              </a:rPr>
              <a:t>Krotz</a:t>
            </a:r>
            <a:endParaRPr lang="en-US" dirty="0">
              <a:solidFill>
                <a:srgbClr val="FFFFFF"/>
              </a:solidFill>
            </a:endParaRPr>
          </a:p>
          <a:p>
            <a:r>
              <a:rPr lang="en-US" dirty="0" err="1">
                <a:solidFill>
                  <a:srgbClr val="FFFFFF"/>
                </a:solidFill>
              </a:rPr>
              <a:t>Trouillot</a:t>
            </a:r>
            <a:endParaRPr lang="en-US" dirty="0">
              <a:solidFill>
                <a:srgbClr val="FFFFFF"/>
              </a:solidFill>
            </a:endParaRPr>
          </a:p>
          <a:p>
            <a:r>
              <a:rPr lang="en-US" dirty="0" err="1">
                <a:solidFill>
                  <a:srgbClr val="FFFFFF"/>
                </a:solidFill>
              </a:rPr>
              <a:t>Hau-ofa</a:t>
            </a:r>
            <a:endParaRPr lang="en-US" dirty="0">
              <a:solidFill>
                <a:srgbClr val="FFFFFF"/>
              </a:solidFill>
            </a:endParaRPr>
          </a:p>
          <a:p>
            <a:r>
              <a:rPr lang="en-US" dirty="0">
                <a:solidFill>
                  <a:srgbClr val="FFFFFF"/>
                </a:solidFill>
              </a:rPr>
              <a:t>Leacock</a:t>
            </a:r>
          </a:p>
          <a:p>
            <a:r>
              <a:rPr lang="en-US" dirty="0" err="1">
                <a:solidFill>
                  <a:srgbClr val="FFFFFF"/>
                </a:solidFill>
              </a:rPr>
              <a:t>Yanagisako</a:t>
            </a:r>
            <a:r>
              <a:rPr lang="en-US" dirty="0">
                <a:solidFill>
                  <a:srgbClr val="FFFFFF"/>
                </a:solidFill>
              </a:rPr>
              <a:t> &amp; Collier</a:t>
            </a:r>
          </a:p>
          <a:p>
            <a:r>
              <a:rPr lang="en-US" dirty="0" err="1">
                <a:solidFill>
                  <a:srgbClr val="FFFFFF"/>
                </a:solidFill>
              </a:rPr>
              <a:t>Amadiume</a:t>
            </a:r>
            <a:endParaRPr lang="en-US" dirty="0">
              <a:solidFill>
                <a:srgbClr val="FFFFFF"/>
              </a:solidFill>
            </a:endParaRPr>
          </a:p>
          <a:p>
            <a:r>
              <a:rPr lang="en-US" dirty="0"/>
              <a:t>Anzaldua</a:t>
            </a:r>
            <a:endParaRPr lang="en-US" dirty="0">
              <a:solidFill>
                <a:srgbClr val="FFFFFF"/>
              </a:solidFill>
            </a:endParaRPr>
          </a:p>
          <a:p>
            <a:r>
              <a:rPr lang="en-US" dirty="0" err="1"/>
              <a:t>Bourgois</a:t>
            </a:r>
            <a:endParaRPr lang="en-US" dirty="0">
              <a:solidFill>
                <a:srgbClr val="FFFFFF"/>
              </a:solidFill>
            </a:endParaRPr>
          </a:p>
          <a:p>
            <a:r>
              <a:rPr lang="en-US" dirty="0">
                <a:solidFill>
                  <a:srgbClr val="FFFFFF"/>
                </a:solidFill>
              </a:rPr>
              <a:t>Foucault</a:t>
            </a:r>
          </a:p>
          <a:p>
            <a:endParaRPr lang="en-US" dirty="0">
              <a:solidFill>
                <a:srgbClr val="FFFFFF"/>
              </a:solidFill>
            </a:endParaRPr>
          </a:p>
          <a:p>
            <a:endParaRPr lang="en-US" dirty="0">
              <a:solidFill>
                <a:srgbClr val="FFFFFF"/>
              </a:solidFill>
            </a:endParaRPr>
          </a:p>
        </p:txBody>
      </p:sp>
      <p:sp>
        <p:nvSpPr>
          <p:cNvPr id="11" name="Content Placeholder 4">
            <a:extLst>
              <a:ext uri="{FF2B5EF4-FFF2-40B4-BE49-F238E27FC236}">
                <a16:creationId xmlns:a16="http://schemas.microsoft.com/office/drawing/2014/main" id="{C9FB33ED-859A-8D4B-8957-FB5C0F466D41}"/>
              </a:ext>
            </a:extLst>
          </p:cNvPr>
          <p:cNvSpPr txBox="1">
            <a:spLocks/>
          </p:cNvSpPr>
          <p:nvPr/>
        </p:nvSpPr>
        <p:spPr>
          <a:xfrm>
            <a:off x="5851959" y="501903"/>
            <a:ext cx="1791947" cy="5854192"/>
          </a:xfrm>
          <a:prstGeom prst="rect">
            <a:avLst/>
          </a:prstGeom>
        </p:spPr>
        <p:txBody>
          <a:bodyPr vert="horz" lIns="91440" tIns="45720" rIns="91440" bIns="45720" rtlCol="0">
            <a:normAutofit lnSpcReduction="10000"/>
          </a:bodyPr>
          <a:lst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FFFF"/>
                </a:solidFill>
              </a:rPr>
              <a:t>Towle &amp; Morgan</a:t>
            </a:r>
          </a:p>
          <a:p>
            <a:r>
              <a:rPr lang="en-US" dirty="0">
                <a:solidFill>
                  <a:srgbClr val="FFFFFF"/>
                </a:solidFill>
              </a:rPr>
              <a:t>Stryker</a:t>
            </a:r>
          </a:p>
          <a:p>
            <a:r>
              <a:rPr lang="en-US" dirty="0">
                <a:solidFill>
                  <a:srgbClr val="FFFFFF"/>
                </a:solidFill>
              </a:rPr>
              <a:t>Allen</a:t>
            </a:r>
          </a:p>
          <a:p>
            <a:r>
              <a:rPr lang="en-US" dirty="0">
                <a:solidFill>
                  <a:srgbClr val="FFFFFF"/>
                </a:solidFill>
              </a:rPr>
              <a:t>Shange</a:t>
            </a:r>
          </a:p>
          <a:p>
            <a:r>
              <a:rPr lang="en-US" dirty="0">
                <a:solidFill>
                  <a:srgbClr val="FFFFFF"/>
                </a:solidFill>
              </a:rPr>
              <a:t>Haraway</a:t>
            </a:r>
          </a:p>
          <a:p>
            <a:r>
              <a:rPr lang="en-US" dirty="0">
                <a:solidFill>
                  <a:srgbClr val="FFFFFF"/>
                </a:solidFill>
              </a:rPr>
              <a:t>Jones</a:t>
            </a:r>
          </a:p>
          <a:p>
            <a:r>
              <a:rPr lang="en-US" dirty="0">
                <a:solidFill>
                  <a:srgbClr val="FFFFFF"/>
                </a:solidFill>
              </a:rPr>
              <a:t>Davis</a:t>
            </a:r>
          </a:p>
          <a:p>
            <a:r>
              <a:rPr lang="en-US" dirty="0">
                <a:solidFill>
                  <a:srgbClr val="FFFFFF"/>
                </a:solidFill>
              </a:rPr>
              <a:t>Becker, </a:t>
            </a:r>
            <a:r>
              <a:rPr lang="en-US" dirty="0" err="1">
                <a:solidFill>
                  <a:srgbClr val="FFFFFF"/>
                </a:solidFill>
              </a:rPr>
              <a:t>Boonzaier</a:t>
            </a:r>
            <a:r>
              <a:rPr lang="en-US" dirty="0">
                <a:solidFill>
                  <a:srgbClr val="FFFFFF"/>
                </a:solidFill>
              </a:rPr>
              <a:t>, Owen</a:t>
            </a:r>
          </a:p>
          <a:p>
            <a:r>
              <a:rPr lang="en-US" dirty="0" err="1">
                <a:solidFill>
                  <a:srgbClr val="FFFFFF"/>
                </a:solidFill>
              </a:rPr>
              <a:t>Perley</a:t>
            </a:r>
            <a:endParaRPr lang="en-US" dirty="0">
              <a:solidFill>
                <a:srgbClr val="FFFFFF"/>
              </a:solidFill>
            </a:endParaRPr>
          </a:p>
          <a:p>
            <a:r>
              <a:rPr lang="en-US" dirty="0">
                <a:solidFill>
                  <a:srgbClr val="FFFFFF"/>
                </a:solidFill>
              </a:rPr>
              <a:t>Appadurai</a:t>
            </a:r>
          </a:p>
          <a:p>
            <a:pPr marL="0" indent="0">
              <a:buNone/>
            </a:pPr>
            <a:endParaRPr lang="en-US" b="1" dirty="0">
              <a:solidFill>
                <a:srgbClr val="FFFFFF"/>
              </a:solidFill>
            </a:endParaRPr>
          </a:p>
        </p:txBody>
      </p:sp>
      <p:sp>
        <p:nvSpPr>
          <p:cNvPr id="12" name="Content Placeholder 4">
            <a:extLst>
              <a:ext uri="{FF2B5EF4-FFF2-40B4-BE49-F238E27FC236}">
                <a16:creationId xmlns:a16="http://schemas.microsoft.com/office/drawing/2014/main" id="{4FE71091-713E-8742-A591-B8AAEF283A88}"/>
              </a:ext>
            </a:extLst>
          </p:cNvPr>
          <p:cNvSpPr txBox="1">
            <a:spLocks/>
          </p:cNvSpPr>
          <p:nvPr/>
        </p:nvSpPr>
        <p:spPr>
          <a:xfrm>
            <a:off x="7720370" y="237688"/>
            <a:ext cx="1791947" cy="5854193"/>
          </a:xfrm>
          <a:prstGeom prst="rect">
            <a:avLst/>
          </a:prstGeom>
        </p:spPr>
        <p:txBody>
          <a:bodyPr vert="horz" lIns="91440" tIns="45720" rIns="91440" bIns="45720" rtlCol="0">
            <a:normAutofit/>
          </a:bodyPr>
          <a:lst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solidFill>
                  <a:srgbClr val="FFFFFF"/>
                </a:solidFill>
              </a:rPr>
              <a:t>Gupta &amp; Ferguson</a:t>
            </a:r>
          </a:p>
          <a:p>
            <a:r>
              <a:rPr lang="en-US" sz="1700" dirty="0">
                <a:solidFill>
                  <a:srgbClr val="FFFFFF"/>
                </a:solidFill>
              </a:rPr>
              <a:t>Ong</a:t>
            </a:r>
          </a:p>
          <a:p>
            <a:r>
              <a:rPr lang="en-US" sz="1700" dirty="0">
                <a:solidFill>
                  <a:srgbClr val="FFFFFF"/>
                </a:solidFill>
              </a:rPr>
              <a:t>Harrison</a:t>
            </a:r>
          </a:p>
          <a:p>
            <a:r>
              <a:rPr lang="en-US" sz="1700" dirty="0">
                <a:solidFill>
                  <a:srgbClr val="FFFFFF"/>
                </a:solidFill>
              </a:rPr>
              <a:t>Ribeiro</a:t>
            </a:r>
          </a:p>
          <a:p>
            <a:r>
              <a:rPr lang="en-US" sz="1700" dirty="0">
                <a:solidFill>
                  <a:srgbClr val="FFFFFF"/>
                </a:solidFill>
              </a:rPr>
              <a:t>Steward</a:t>
            </a:r>
          </a:p>
          <a:p>
            <a:r>
              <a:rPr lang="en-US" sz="1700" dirty="0">
                <a:solidFill>
                  <a:srgbClr val="FFFFFF"/>
                </a:solidFill>
              </a:rPr>
              <a:t>West</a:t>
            </a:r>
          </a:p>
          <a:p>
            <a:r>
              <a:rPr lang="en-US" sz="1700" dirty="0">
                <a:solidFill>
                  <a:srgbClr val="FFFFFF"/>
                </a:solidFill>
              </a:rPr>
              <a:t>Todd</a:t>
            </a:r>
          </a:p>
          <a:p>
            <a:r>
              <a:rPr lang="en-US" sz="1700" dirty="0">
                <a:solidFill>
                  <a:srgbClr val="FFFFFF"/>
                </a:solidFill>
              </a:rPr>
              <a:t>Escobar</a:t>
            </a:r>
          </a:p>
          <a:p>
            <a:r>
              <a:rPr lang="en-US" sz="1700" dirty="0" err="1">
                <a:solidFill>
                  <a:srgbClr val="FFFFFF"/>
                </a:solidFill>
              </a:rPr>
              <a:t>Wali</a:t>
            </a:r>
            <a:endParaRPr lang="en-US" sz="1700" dirty="0">
              <a:solidFill>
                <a:srgbClr val="FFFFFF"/>
              </a:solidFill>
            </a:endParaRPr>
          </a:p>
          <a:p>
            <a:r>
              <a:rPr lang="en-US" sz="1700" dirty="0">
                <a:solidFill>
                  <a:srgbClr val="FFFFFF"/>
                </a:solidFill>
              </a:rPr>
              <a:t>Bourdieu</a:t>
            </a:r>
          </a:p>
          <a:p>
            <a:r>
              <a:rPr lang="en-US" sz="1700" dirty="0" err="1">
                <a:solidFill>
                  <a:srgbClr val="FFFFFF"/>
                </a:solidFill>
              </a:rPr>
              <a:t>Aretxaga</a:t>
            </a:r>
            <a:endParaRPr lang="en-US" sz="1700" dirty="0">
              <a:solidFill>
                <a:srgbClr val="FFFFFF"/>
              </a:solidFill>
            </a:endParaRPr>
          </a:p>
          <a:p>
            <a:r>
              <a:rPr lang="en-US" sz="1700" dirty="0" err="1">
                <a:solidFill>
                  <a:srgbClr val="FFFFFF"/>
                </a:solidFill>
              </a:rPr>
              <a:t>Verdery</a:t>
            </a:r>
            <a:endParaRPr lang="en-US" sz="1700" dirty="0">
              <a:solidFill>
                <a:srgbClr val="FFFFFF"/>
              </a:solidFill>
            </a:endParaRPr>
          </a:p>
        </p:txBody>
      </p:sp>
      <p:sp>
        <p:nvSpPr>
          <p:cNvPr id="13" name="Content Placeholder 4">
            <a:extLst>
              <a:ext uri="{FF2B5EF4-FFF2-40B4-BE49-F238E27FC236}">
                <a16:creationId xmlns:a16="http://schemas.microsoft.com/office/drawing/2014/main" id="{D9F16FD3-8F93-7E47-9137-2B5FDE8775D1}"/>
              </a:ext>
            </a:extLst>
          </p:cNvPr>
          <p:cNvSpPr txBox="1">
            <a:spLocks/>
          </p:cNvSpPr>
          <p:nvPr/>
        </p:nvSpPr>
        <p:spPr>
          <a:xfrm>
            <a:off x="9598645" y="338221"/>
            <a:ext cx="1791947" cy="5854193"/>
          </a:xfrm>
          <a:prstGeom prst="rect">
            <a:avLst/>
          </a:prstGeom>
        </p:spPr>
        <p:txBody>
          <a:bodyPr vert="horz" lIns="91440" tIns="45720" rIns="91440" bIns="45720" rtlCol="0">
            <a:normAutofit/>
          </a:bodyPr>
          <a:lst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err="1">
                <a:solidFill>
                  <a:srgbClr val="FFFFFF"/>
                </a:solidFill>
              </a:rPr>
              <a:t>Mbembe</a:t>
            </a:r>
            <a:endParaRPr lang="en-US" sz="1700" dirty="0">
              <a:solidFill>
                <a:srgbClr val="FFFFFF"/>
              </a:solidFill>
            </a:endParaRPr>
          </a:p>
          <a:p>
            <a:r>
              <a:rPr lang="en-US" sz="1700" dirty="0">
                <a:solidFill>
                  <a:srgbClr val="FFFFFF"/>
                </a:solidFill>
              </a:rPr>
              <a:t>Smith</a:t>
            </a:r>
          </a:p>
          <a:p>
            <a:r>
              <a:rPr lang="en-US" sz="1700" dirty="0">
                <a:solidFill>
                  <a:srgbClr val="FFFFFF"/>
                </a:solidFill>
              </a:rPr>
              <a:t>Mahmood</a:t>
            </a:r>
          </a:p>
          <a:p>
            <a:r>
              <a:rPr lang="en-US" sz="1700" dirty="0">
                <a:solidFill>
                  <a:srgbClr val="FFFFFF"/>
                </a:solidFill>
              </a:rPr>
              <a:t>Shankar</a:t>
            </a:r>
          </a:p>
          <a:p>
            <a:r>
              <a:rPr lang="en-US" sz="1700" dirty="0" err="1">
                <a:solidFill>
                  <a:srgbClr val="FFFFFF"/>
                </a:solidFill>
              </a:rPr>
              <a:t>Redclift</a:t>
            </a:r>
            <a:endParaRPr lang="en-US" sz="1700" dirty="0">
              <a:solidFill>
                <a:srgbClr val="FFFFFF"/>
              </a:solidFill>
            </a:endParaRPr>
          </a:p>
          <a:p>
            <a:r>
              <a:rPr lang="en-US" sz="1700" dirty="0">
                <a:solidFill>
                  <a:srgbClr val="FFFFFF"/>
                </a:solidFill>
              </a:rPr>
              <a:t>Bonilla &amp; Rosa</a:t>
            </a:r>
          </a:p>
          <a:p>
            <a:r>
              <a:rPr lang="en-US" sz="1700" dirty="0">
                <a:solidFill>
                  <a:srgbClr val="FFFFFF"/>
                </a:solidFill>
              </a:rPr>
              <a:t>Simpson</a:t>
            </a:r>
          </a:p>
          <a:p>
            <a:r>
              <a:rPr lang="en-US" sz="1700" dirty="0" err="1">
                <a:solidFill>
                  <a:srgbClr val="FFFFFF"/>
                </a:solidFill>
              </a:rPr>
              <a:t>Bolles</a:t>
            </a:r>
            <a:endParaRPr lang="en-US" sz="1700" dirty="0">
              <a:solidFill>
                <a:srgbClr val="FFFFFF"/>
              </a:solidFill>
            </a:endParaRPr>
          </a:p>
          <a:p>
            <a:r>
              <a:rPr lang="en-US" sz="1700" dirty="0">
                <a:solidFill>
                  <a:srgbClr val="FFFFFF"/>
                </a:solidFill>
              </a:rPr>
              <a:t>Mullings</a:t>
            </a:r>
          </a:p>
          <a:p>
            <a:r>
              <a:rPr lang="en-US" sz="1700" dirty="0" err="1">
                <a:solidFill>
                  <a:srgbClr val="FFFFFF"/>
                </a:solidFill>
              </a:rPr>
              <a:t>Hage</a:t>
            </a:r>
            <a:endParaRPr lang="en-US" sz="1700" dirty="0">
              <a:solidFill>
                <a:srgbClr val="FFFFFF"/>
              </a:solidFill>
            </a:endParaRPr>
          </a:p>
          <a:p>
            <a:r>
              <a:rPr lang="en-US" sz="1700" dirty="0">
                <a:solidFill>
                  <a:srgbClr val="FFFFFF"/>
                </a:solidFill>
              </a:rPr>
              <a:t>Maskovsky</a:t>
            </a:r>
          </a:p>
          <a:p>
            <a:r>
              <a:rPr lang="en-US" sz="1700" dirty="0" err="1">
                <a:solidFill>
                  <a:srgbClr val="FFFFFF"/>
                </a:solidFill>
              </a:rPr>
              <a:t>TallBear</a:t>
            </a:r>
            <a:endParaRPr lang="en-US" sz="1700" dirty="0">
              <a:solidFill>
                <a:srgbClr val="FFFFFF"/>
              </a:solidFill>
            </a:endParaRPr>
          </a:p>
        </p:txBody>
      </p:sp>
    </p:spTree>
    <p:extLst>
      <p:ext uri="{BB962C8B-B14F-4D97-AF65-F5344CB8AC3E}">
        <p14:creationId xmlns:p14="http://schemas.microsoft.com/office/powerpoint/2010/main" val="552330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2B67C-A6F1-8945-8029-7A56FE4BD554}"/>
              </a:ext>
            </a:extLst>
          </p:cNvPr>
          <p:cNvSpPr>
            <a:spLocks noGrp="1"/>
          </p:cNvSpPr>
          <p:nvPr>
            <p:ph type="title"/>
          </p:nvPr>
        </p:nvSpPr>
        <p:spPr/>
        <p:txBody>
          <a:bodyPr/>
          <a:lstStyle/>
          <a:p>
            <a:r>
              <a:rPr lang="en-US" dirty="0"/>
              <a:t>Big Idea: Anthropological Futures</a:t>
            </a:r>
          </a:p>
        </p:txBody>
      </p:sp>
      <p:sp>
        <p:nvSpPr>
          <p:cNvPr id="3" name="Content Placeholder 2">
            <a:extLst>
              <a:ext uri="{FF2B5EF4-FFF2-40B4-BE49-F238E27FC236}">
                <a16:creationId xmlns:a16="http://schemas.microsoft.com/office/drawing/2014/main" id="{08B4DBE7-5544-D14D-98F8-4DAACE8E78B7}"/>
              </a:ext>
            </a:extLst>
          </p:cNvPr>
          <p:cNvSpPr>
            <a:spLocks noGrp="1"/>
          </p:cNvSpPr>
          <p:nvPr>
            <p:ph idx="1"/>
          </p:nvPr>
        </p:nvSpPr>
        <p:spPr/>
        <p:txBody>
          <a:bodyPr/>
          <a:lstStyle/>
          <a:p>
            <a:pPr marL="0" indent="0">
              <a:buNone/>
            </a:pPr>
            <a:r>
              <a:rPr lang="en-US" dirty="0"/>
              <a:t>The essays in this final section consider futures with—and without—anthropology. What directions for anthropological research are pressing today? What techniques can help us build on existing anthropological work in productive and generative ways? And how can we use anthropology as a tool to not just understand the world but to act in it? </a:t>
            </a:r>
          </a:p>
          <a:p>
            <a:endParaRPr lang="en-US" dirty="0"/>
          </a:p>
        </p:txBody>
      </p:sp>
    </p:spTree>
    <p:extLst>
      <p:ext uri="{BB962C8B-B14F-4D97-AF65-F5344CB8AC3E}">
        <p14:creationId xmlns:p14="http://schemas.microsoft.com/office/powerpoint/2010/main" val="308604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470CA-E03B-2745-AEE9-4990E1F988E6}"/>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058FA3C8-991D-BF40-81E0-1C641135E4F0}"/>
              </a:ext>
            </a:extLst>
          </p:cNvPr>
          <p:cNvSpPr>
            <a:spLocks noGrp="1"/>
          </p:cNvSpPr>
          <p:nvPr>
            <p:ph idx="1"/>
          </p:nvPr>
        </p:nvSpPr>
        <p:spPr/>
        <p:txBody>
          <a:bodyPr/>
          <a:lstStyle/>
          <a:p>
            <a:r>
              <a:rPr lang="en-US" dirty="0"/>
              <a:t>Articulate a vision for the future of anthropological theory</a:t>
            </a:r>
          </a:p>
          <a:p>
            <a:r>
              <a:rPr lang="en-US" dirty="0"/>
              <a:t>Understand how various theoretical perspectives have shaped your understandings of the world you live in</a:t>
            </a:r>
          </a:p>
        </p:txBody>
      </p:sp>
    </p:spTree>
    <p:extLst>
      <p:ext uri="{BB962C8B-B14F-4D97-AF65-F5344CB8AC3E}">
        <p14:creationId xmlns:p14="http://schemas.microsoft.com/office/powerpoint/2010/main" val="615498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4C75A547-BCD1-42BE-966E-53CA0AB931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8998F414-7D0A-4BB3-ABF9-D356969FD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1DC52BE-B2E5-4356-9FCF-8F0E04E5F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4772" y="1"/>
            <a:ext cx="6877228" cy="6857999"/>
          </a:xfrm>
          <a:custGeom>
            <a:avLst/>
            <a:gdLst>
              <a:gd name="connsiteX0" fmla="*/ 6010591 w 6877228"/>
              <a:gd name="connsiteY0" fmla="*/ 0 h 6857999"/>
              <a:gd name="connsiteX1" fmla="*/ 6877228 w 6877228"/>
              <a:gd name="connsiteY1" fmla="*/ 0 h 6857999"/>
              <a:gd name="connsiteX2" fmla="*/ 6877228 w 6877228"/>
              <a:gd name="connsiteY2" fmla="*/ 4081237 h 6857999"/>
              <a:gd name="connsiteX3" fmla="*/ 4443576 w 6877228"/>
              <a:gd name="connsiteY3" fmla="*/ 6857999 h 6857999"/>
              <a:gd name="connsiteX4" fmla="*/ 0 w 6877228"/>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7228" h="6857999">
                <a:moveTo>
                  <a:pt x="6010591" y="0"/>
                </a:moveTo>
                <a:lnTo>
                  <a:pt x="6877228" y="0"/>
                </a:lnTo>
                <a:lnTo>
                  <a:pt x="6877228" y="4081237"/>
                </a:lnTo>
                <a:lnTo>
                  <a:pt x="4443576" y="6857999"/>
                </a:lnTo>
                <a:lnTo>
                  <a:pt x="0" y="6857999"/>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0888D426-68B4-4BA8-96C3-1DCDCE2FA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322200" cy="6858000"/>
          </a:xfrm>
          <a:custGeom>
            <a:avLst/>
            <a:gdLst>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9092864 w 11593823"/>
              <a:gd name="connsiteY5" fmla="*/ 2 h 6858000"/>
              <a:gd name="connsiteX6" fmla="*/ 9092866 w 11593823"/>
              <a:gd name="connsiteY6" fmla="*/ 0 h 6858000"/>
              <a:gd name="connsiteX7" fmla="*/ 11322200 w 11593823"/>
              <a:gd name="connsiteY7" fmla="*/ 0 h 6858000"/>
              <a:gd name="connsiteX8" fmla="*/ 11322198 w 11593823"/>
              <a:gd name="connsiteY8" fmla="*/ 2 h 6858000"/>
              <a:gd name="connsiteX9" fmla="*/ 11593823 w 11593823"/>
              <a:gd name="connsiteY9" fmla="*/ 2 h 6858000"/>
              <a:gd name="connsiteX10" fmla="*/ 11322197 w 11593823"/>
              <a:gd name="connsiteY10" fmla="*/ 4 h 6858000"/>
              <a:gd name="connsiteX11" fmla="*/ 5311608 w 11593823"/>
              <a:gd name="connsiteY11" fmla="*/ 6858000 h 6858000"/>
              <a:gd name="connsiteX12" fmla="*/ 5288856 w 11593823"/>
              <a:gd name="connsiteY12" fmla="*/ 6858000 h 6858000"/>
              <a:gd name="connsiteX13" fmla="*/ 4806770 w 11593823"/>
              <a:gd name="connsiteY13" fmla="*/ 6858000 h 6858000"/>
              <a:gd name="connsiteX14" fmla="*/ 4676142 w 11593823"/>
              <a:gd name="connsiteY14" fmla="*/ 6858000 h 6858000"/>
              <a:gd name="connsiteX15" fmla="*/ 3082273 w 11593823"/>
              <a:gd name="connsiteY15" fmla="*/ 6858000 h 6858000"/>
              <a:gd name="connsiteX16" fmla="*/ 2625273 w 11593823"/>
              <a:gd name="connsiteY16" fmla="*/ 6858000 h 6858000"/>
              <a:gd name="connsiteX17" fmla="*/ 2155010 w 11593823"/>
              <a:gd name="connsiteY17" fmla="*/ 6858000 h 6858000"/>
              <a:gd name="connsiteX18" fmla="*/ 0 w 11593823"/>
              <a:gd name="connsiteY18" fmla="*/ 6858000 h 6858000"/>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9092864 w 11593823"/>
              <a:gd name="connsiteY5" fmla="*/ 2 h 6858000"/>
              <a:gd name="connsiteX6" fmla="*/ 11322200 w 11593823"/>
              <a:gd name="connsiteY6" fmla="*/ 0 h 6858000"/>
              <a:gd name="connsiteX7" fmla="*/ 11322198 w 11593823"/>
              <a:gd name="connsiteY7" fmla="*/ 2 h 6858000"/>
              <a:gd name="connsiteX8" fmla="*/ 11593823 w 11593823"/>
              <a:gd name="connsiteY8" fmla="*/ 2 h 6858000"/>
              <a:gd name="connsiteX9" fmla="*/ 11322197 w 11593823"/>
              <a:gd name="connsiteY9" fmla="*/ 4 h 6858000"/>
              <a:gd name="connsiteX10" fmla="*/ 5311608 w 11593823"/>
              <a:gd name="connsiteY10" fmla="*/ 6858000 h 6858000"/>
              <a:gd name="connsiteX11" fmla="*/ 5288856 w 11593823"/>
              <a:gd name="connsiteY11" fmla="*/ 6858000 h 6858000"/>
              <a:gd name="connsiteX12" fmla="*/ 4806770 w 11593823"/>
              <a:gd name="connsiteY12" fmla="*/ 6858000 h 6858000"/>
              <a:gd name="connsiteX13" fmla="*/ 4676142 w 11593823"/>
              <a:gd name="connsiteY13" fmla="*/ 6858000 h 6858000"/>
              <a:gd name="connsiteX14" fmla="*/ 3082273 w 11593823"/>
              <a:gd name="connsiteY14" fmla="*/ 6858000 h 6858000"/>
              <a:gd name="connsiteX15" fmla="*/ 2625273 w 11593823"/>
              <a:gd name="connsiteY15" fmla="*/ 6858000 h 6858000"/>
              <a:gd name="connsiteX16" fmla="*/ 2155010 w 11593823"/>
              <a:gd name="connsiteY16" fmla="*/ 6858000 h 6858000"/>
              <a:gd name="connsiteX17" fmla="*/ 0 w 11593823"/>
              <a:gd name="connsiteY17" fmla="*/ 6858000 h 6858000"/>
              <a:gd name="connsiteX18" fmla="*/ 0 w 11593823"/>
              <a:gd name="connsiteY18" fmla="*/ 0 h 6858000"/>
              <a:gd name="connsiteX0" fmla="*/ 0 w 11593823"/>
              <a:gd name="connsiteY0" fmla="*/ 0 h 6858000"/>
              <a:gd name="connsiteX1" fmla="*/ 2155010 w 11593823"/>
              <a:gd name="connsiteY1" fmla="*/ 0 h 6858000"/>
              <a:gd name="connsiteX2" fmla="*/ 4676142 w 11593823"/>
              <a:gd name="connsiteY2" fmla="*/ 0 h 6858000"/>
              <a:gd name="connsiteX3" fmla="*/ 4806770 w 11593823"/>
              <a:gd name="connsiteY3" fmla="*/ 0 h 6858000"/>
              <a:gd name="connsiteX4" fmla="*/ 4806770 w 11593823"/>
              <a:gd name="connsiteY4" fmla="*/ 2 h 6858000"/>
              <a:gd name="connsiteX5" fmla="*/ 11322200 w 11593823"/>
              <a:gd name="connsiteY5" fmla="*/ 0 h 6858000"/>
              <a:gd name="connsiteX6" fmla="*/ 11322198 w 11593823"/>
              <a:gd name="connsiteY6" fmla="*/ 2 h 6858000"/>
              <a:gd name="connsiteX7" fmla="*/ 11593823 w 11593823"/>
              <a:gd name="connsiteY7" fmla="*/ 2 h 6858000"/>
              <a:gd name="connsiteX8" fmla="*/ 11322197 w 11593823"/>
              <a:gd name="connsiteY8" fmla="*/ 4 h 6858000"/>
              <a:gd name="connsiteX9" fmla="*/ 5311608 w 11593823"/>
              <a:gd name="connsiteY9" fmla="*/ 6858000 h 6858000"/>
              <a:gd name="connsiteX10" fmla="*/ 5288856 w 11593823"/>
              <a:gd name="connsiteY10" fmla="*/ 6858000 h 6858000"/>
              <a:gd name="connsiteX11" fmla="*/ 4806770 w 11593823"/>
              <a:gd name="connsiteY11" fmla="*/ 6858000 h 6858000"/>
              <a:gd name="connsiteX12" fmla="*/ 4676142 w 11593823"/>
              <a:gd name="connsiteY12" fmla="*/ 6858000 h 6858000"/>
              <a:gd name="connsiteX13" fmla="*/ 3082273 w 11593823"/>
              <a:gd name="connsiteY13" fmla="*/ 6858000 h 6858000"/>
              <a:gd name="connsiteX14" fmla="*/ 2625273 w 11593823"/>
              <a:gd name="connsiteY14" fmla="*/ 6858000 h 6858000"/>
              <a:gd name="connsiteX15" fmla="*/ 2155010 w 11593823"/>
              <a:gd name="connsiteY15" fmla="*/ 6858000 h 6858000"/>
              <a:gd name="connsiteX16" fmla="*/ 0 w 11593823"/>
              <a:gd name="connsiteY16" fmla="*/ 6858000 h 6858000"/>
              <a:gd name="connsiteX17" fmla="*/ 0 w 11593823"/>
              <a:gd name="connsiteY17" fmla="*/ 0 h 6858000"/>
              <a:gd name="connsiteX0" fmla="*/ 0 w 11593823"/>
              <a:gd name="connsiteY0" fmla="*/ 0 h 6858000"/>
              <a:gd name="connsiteX1" fmla="*/ 2155010 w 11593823"/>
              <a:gd name="connsiteY1" fmla="*/ 0 h 6858000"/>
              <a:gd name="connsiteX2" fmla="*/ 4806770 w 11593823"/>
              <a:gd name="connsiteY2" fmla="*/ 0 h 6858000"/>
              <a:gd name="connsiteX3" fmla="*/ 4806770 w 11593823"/>
              <a:gd name="connsiteY3" fmla="*/ 2 h 6858000"/>
              <a:gd name="connsiteX4" fmla="*/ 11322200 w 11593823"/>
              <a:gd name="connsiteY4" fmla="*/ 0 h 6858000"/>
              <a:gd name="connsiteX5" fmla="*/ 11322198 w 11593823"/>
              <a:gd name="connsiteY5" fmla="*/ 2 h 6858000"/>
              <a:gd name="connsiteX6" fmla="*/ 11593823 w 11593823"/>
              <a:gd name="connsiteY6" fmla="*/ 2 h 6858000"/>
              <a:gd name="connsiteX7" fmla="*/ 11322197 w 11593823"/>
              <a:gd name="connsiteY7" fmla="*/ 4 h 6858000"/>
              <a:gd name="connsiteX8" fmla="*/ 5311608 w 11593823"/>
              <a:gd name="connsiteY8" fmla="*/ 6858000 h 6858000"/>
              <a:gd name="connsiteX9" fmla="*/ 5288856 w 11593823"/>
              <a:gd name="connsiteY9" fmla="*/ 6858000 h 6858000"/>
              <a:gd name="connsiteX10" fmla="*/ 4806770 w 11593823"/>
              <a:gd name="connsiteY10" fmla="*/ 6858000 h 6858000"/>
              <a:gd name="connsiteX11" fmla="*/ 4676142 w 11593823"/>
              <a:gd name="connsiteY11" fmla="*/ 6858000 h 6858000"/>
              <a:gd name="connsiteX12" fmla="*/ 3082273 w 11593823"/>
              <a:gd name="connsiteY12" fmla="*/ 6858000 h 6858000"/>
              <a:gd name="connsiteX13" fmla="*/ 2625273 w 11593823"/>
              <a:gd name="connsiteY13" fmla="*/ 6858000 h 6858000"/>
              <a:gd name="connsiteX14" fmla="*/ 2155010 w 11593823"/>
              <a:gd name="connsiteY14" fmla="*/ 6858000 h 6858000"/>
              <a:gd name="connsiteX15" fmla="*/ 0 w 11593823"/>
              <a:gd name="connsiteY15" fmla="*/ 6858000 h 6858000"/>
              <a:gd name="connsiteX16" fmla="*/ 0 w 11593823"/>
              <a:gd name="connsiteY16" fmla="*/ 0 h 6858000"/>
              <a:gd name="connsiteX0" fmla="*/ 0 w 11593823"/>
              <a:gd name="connsiteY0" fmla="*/ 0 h 6858000"/>
              <a:gd name="connsiteX1" fmla="*/ 2155010 w 11593823"/>
              <a:gd name="connsiteY1" fmla="*/ 0 h 6858000"/>
              <a:gd name="connsiteX2" fmla="*/ 4806770 w 11593823"/>
              <a:gd name="connsiteY2" fmla="*/ 0 h 6858000"/>
              <a:gd name="connsiteX3" fmla="*/ 11322200 w 11593823"/>
              <a:gd name="connsiteY3" fmla="*/ 0 h 6858000"/>
              <a:gd name="connsiteX4" fmla="*/ 11322198 w 11593823"/>
              <a:gd name="connsiteY4" fmla="*/ 2 h 6858000"/>
              <a:gd name="connsiteX5" fmla="*/ 11593823 w 11593823"/>
              <a:gd name="connsiteY5" fmla="*/ 2 h 6858000"/>
              <a:gd name="connsiteX6" fmla="*/ 11322197 w 11593823"/>
              <a:gd name="connsiteY6" fmla="*/ 4 h 6858000"/>
              <a:gd name="connsiteX7" fmla="*/ 5311608 w 11593823"/>
              <a:gd name="connsiteY7" fmla="*/ 6858000 h 6858000"/>
              <a:gd name="connsiteX8" fmla="*/ 5288856 w 11593823"/>
              <a:gd name="connsiteY8" fmla="*/ 6858000 h 6858000"/>
              <a:gd name="connsiteX9" fmla="*/ 4806770 w 11593823"/>
              <a:gd name="connsiteY9" fmla="*/ 6858000 h 6858000"/>
              <a:gd name="connsiteX10" fmla="*/ 4676142 w 11593823"/>
              <a:gd name="connsiteY10" fmla="*/ 6858000 h 6858000"/>
              <a:gd name="connsiteX11" fmla="*/ 3082273 w 11593823"/>
              <a:gd name="connsiteY11" fmla="*/ 6858000 h 6858000"/>
              <a:gd name="connsiteX12" fmla="*/ 2625273 w 11593823"/>
              <a:gd name="connsiteY12" fmla="*/ 6858000 h 6858000"/>
              <a:gd name="connsiteX13" fmla="*/ 2155010 w 11593823"/>
              <a:gd name="connsiteY13" fmla="*/ 6858000 h 6858000"/>
              <a:gd name="connsiteX14" fmla="*/ 0 w 11593823"/>
              <a:gd name="connsiteY14" fmla="*/ 6858000 h 6858000"/>
              <a:gd name="connsiteX15" fmla="*/ 0 w 11593823"/>
              <a:gd name="connsiteY15" fmla="*/ 0 h 6858000"/>
              <a:gd name="connsiteX0" fmla="*/ 0 w 11593823"/>
              <a:gd name="connsiteY0" fmla="*/ 0 h 6858000"/>
              <a:gd name="connsiteX1" fmla="*/ 2155010 w 11593823"/>
              <a:gd name="connsiteY1" fmla="*/ 0 h 6858000"/>
              <a:gd name="connsiteX2" fmla="*/ 11322200 w 11593823"/>
              <a:gd name="connsiteY2" fmla="*/ 0 h 6858000"/>
              <a:gd name="connsiteX3" fmla="*/ 11322198 w 11593823"/>
              <a:gd name="connsiteY3" fmla="*/ 2 h 6858000"/>
              <a:gd name="connsiteX4" fmla="*/ 11593823 w 11593823"/>
              <a:gd name="connsiteY4" fmla="*/ 2 h 6858000"/>
              <a:gd name="connsiteX5" fmla="*/ 11322197 w 11593823"/>
              <a:gd name="connsiteY5" fmla="*/ 4 h 6858000"/>
              <a:gd name="connsiteX6" fmla="*/ 5311608 w 11593823"/>
              <a:gd name="connsiteY6" fmla="*/ 6858000 h 6858000"/>
              <a:gd name="connsiteX7" fmla="*/ 5288856 w 11593823"/>
              <a:gd name="connsiteY7" fmla="*/ 6858000 h 6858000"/>
              <a:gd name="connsiteX8" fmla="*/ 4806770 w 11593823"/>
              <a:gd name="connsiteY8" fmla="*/ 6858000 h 6858000"/>
              <a:gd name="connsiteX9" fmla="*/ 4676142 w 11593823"/>
              <a:gd name="connsiteY9" fmla="*/ 6858000 h 6858000"/>
              <a:gd name="connsiteX10" fmla="*/ 3082273 w 11593823"/>
              <a:gd name="connsiteY10" fmla="*/ 6858000 h 6858000"/>
              <a:gd name="connsiteX11" fmla="*/ 2625273 w 11593823"/>
              <a:gd name="connsiteY11" fmla="*/ 6858000 h 6858000"/>
              <a:gd name="connsiteX12" fmla="*/ 2155010 w 11593823"/>
              <a:gd name="connsiteY12" fmla="*/ 6858000 h 6858000"/>
              <a:gd name="connsiteX13" fmla="*/ 0 w 11593823"/>
              <a:gd name="connsiteY13" fmla="*/ 6858000 h 6858000"/>
              <a:gd name="connsiteX14" fmla="*/ 0 w 11593823"/>
              <a:gd name="connsiteY14"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3082273 w 11593823"/>
              <a:gd name="connsiteY9" fmla="*/ 6858000 h 6858000"/>
              <a:gd name="connsiteX10" fmla="*/ 2625273 w 11593823"/>
              <a:gd name="connsiteY10" fmla="*/ 6858000 h 6858000"/>
              <a:gd name="connsiteX11" fmla="*/ 2155010 w 11593823"/>
              <a:gd name="connsiteY11" fmla="*/ 6858000 h 6858000"/>
              <a:gd name="connsiteX12" fmla="*/ 0 w 11593823"/>
              <a:gd name="connsiteY12" fmla="*/ 6858000 h 6858000"/>
              <a:gd name="connsiteX13" fmla="*/ 0 w 11593823"/>
              <a:gd name="connsiteY13"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625273 w 11593823"/>
              <a:gd name="connsiteY9" fmla="*/ 6858000 h 6858000"/>
              <a:gd name="connsiteX10" fmla="*/ 2155010 w 11593823"/>
              <a:gd name="connsiteY10" fmla="*/ 6858000 h 6858000"/>
              <a:gd name="connsiteX11" fmla="*/ 0 w 11593823"/>
              <a:gd name="connsiteY11" fmla="*/ 6858000 h 6858000"/>
              <a:gd name="connsiteX12" fmla="*/ 0 w 11593823"/>
              <a:gd name="connsiteY12"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155010 w 11593823"/>
              <a:gd name="connsiteY9" fmla="*/ 6858000 h 6858000"/>
              <a:gd name="connsiteX10" fmla="*/ 0 w 11593823"/>
              <a:gd name="connsiteY10" fmla="*/ 6858000 h 6858000"/>
              <a:gd name="connsiteX11" fmla="*/ 0 w 11593823"/>
              <a:gd name="connsiteY11"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2155010 w 11593823"/>
              <a:gd name="connsiteY9" fmla="*/ 6858000 h 6858000"/>
              <a:gd name="connsiteX10" fmla="*/ 0 w 11593823"/>
              <a:gd name="connsiteY10" fmla="*/ 6858000 h 6858000"/>
              <a:gd name="connsiteX11" fmla="*/ 0 w 11593823"/>
              <a:gd name="connsiteY11"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806770 w 11593823"/>
              <a:gd name="connsiteY7" fmla="*/ 6858000 h 6858000"/>
              <a:gd name="connsiteX8" fmla="*/ 4676142 w 11593823"/>
              <a:gd name="connsiteY8" fmla="*/ 6858000 h 6858000"/>
              <a:gd name="connsiteX9" fmla="*/ 0 w 11593823"/>
              <a:gd name="connsiteY9" fmla="*/ 6858000 h 6858000"/>
              <a:gd name="connsiteX10" fmla="*/ 0 w 11593823"/>
              <a:gd name="connsiteY10"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4676142 w 11593823"/>
              <a:gd name="connsiteY7" fmla="*/ 6858000 h 6858000"/>
              <a:gd name="connsiteX8" fmla="*/ 0 w 11593823"/>
              <a:gd name="connsiteY8" fmla="*/ 6858000 h 6858000"/>
              <a:gd name="connsiteX9" fmla="*/ 0 w 11593823"/>
              <a:gd name="connsiteY9"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5288856 w 11593823"/>
              <a:gd name="connsiteY6" fmla="*/ 6858000 h 6858000"/>
              <a:gd name="connsiteX7" fmla="*/ 0 w 11593823"/>
              <a:gd name="connsiteY7" fmla="*/ 6858000 h 6858000"/>
              <a:gd name="connsiteX8" fmla="*/ 0 w 11593823"/>
              <a:gd name="connsiteY8" fmla="*/ 0 h 6858000"/>
              <a:gd name="connsiteX0" fmla="*/ 0 w 11593823"/>
              <a:gd name="connsiteY0" fmla="*/ 0 h 6858000"/>
              <a:gd name="connsiteX1" fmla="*/ 11322200 w 11593823"/>
              <a:gd name="connsiteY1" fmla="*/ 0 h 6858000"/>
              <a:gd name="connsiteX2" fmla="*/ 11322198 w 11593823"/>
              <a:gd name="connsiteY2" fmla="*/ 2 h 6858000"/>
              <a:gd name="connsiteX3" fmla="*/ 11593823 w 11593823"/>
              <a:gd name="connsiteY3" fmla="*/ 2 h 6858000"/>
              <a:gd name="connsiteX4" fmla="*/ 11322197 w 11593823"/>
              <a:gd name="connsiteY4" fmla="*/ 4 h 6858000"/>
              <a:gd name="connsiteX5" fmla="*/ 5311608 w 11593823"/>
              <a:gd name="connsiteY5" fmla="*/ 6858000 h 6858000"/>
              <a:gd name="connsiteX6" fmla="*/ 0 w 11593823"/>
              <a:gd name="connsiteY6" fmla="*/ 6858000 h 6858000"/>
              <a:gd name="connsiteX7" fmla="*/ 0 w 11593823"/>
              <a:gd name="connsiteY7" fmla="*/ 0 h 6858000"/>
              <a:gd name="connsiteX0" fmla="*/ 0 w 11322200"/>
              <a:gd name="connsiteY0" fmla="*/ 0 h 6858000"/>
              <a:gd name="connsiteX1" fmla="*/ 11322200 w 11322200"/>
              <a:gd name="connsiteY1" fmla="*/ 0 h 6858000"/>
              <a:gd name="connsiteX2" fmla="*/ 11322198 w 11322200"/>
              <a:gd name="connsiteY2" fmla="*/ 2 h 6858000"/>
              <a:gd name="connsiteX3" fmla="*/ 11322197 w 11322200"/>
              <a:gd name="connsiteY3" fmla="*/ 4 h 6858000"/>
              <a:gd name="connsiteX4" fmla="*/ 5311608 w 11322200"/>
              <a:gd name="connsiteY4" fmla="*/ 6858000 h 6858000"/>
              <a:gd name="connsiteX5" fmla="*/ 0 w 11322200"/>
              <a:gd name="connsiteY5" fmla="*/ 6858000 h 6858000"/>
              <a:gd name="connsiteX6" fmla="*/ 0 w 11322200"/>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2200" h="6858000">
                <a:moveTo>
                  <a:pt x="0" y="0"/>
                </a:moveTo>
                <a:lnTo>
                  <a:pt x="11322200" y="0"/>
                </a:lnTo>
                <a:lnTo>
                  <a:pt x="11322198" y="2"/>
                </a:lnTo>
                <a:cubicBezTo>
                  <a:pt x="11322198" y="3"/>
                  <a:pt x="11322197" y="3"/>
                  <a:pt x="11322197" y="4"/>
                </a:cubicBezTo>
                <a:lnTo>
                  <a:pt x="5311608" y="6858000"/>
                </a:lnTo>
                <a:lnTo>
                  <a:pt x="0" y="6858000"/>
                </a:lnTo>
                <a:lnTo>
                  <a:pt x="0"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AFA21B6-287E-324A-9D96-35DEB4BD7FAB}"/>
              </a:ext>
            </a:extLst>
          </p:cNvPr>
          <p:cNvSpPr>
            <a:spLocks noGrp="1"/>
          </p:cNvSpPr>
          <p:nvPr>
            <p:ph type="title"/>
          </p:nvPr>
        </p:nvSpPr>
        <p:spPr>
          <a:xfrm>
            <a:off x="1143001" y="1181101"/>
            <a:ext cx="6746966" cy="2681618"/>
          </a:xfrm>
        </p:spPr>
        <p:txBody>
          <a:bodyPr vert="horz" lIns="91440" tIns="45720" rIns="91440" bIns="45720" rtlCol="0" anchor="t">
            <a:normAutofit/>
          </a:bodyPr>
          <a:lstStyle/>
          <a:p>
            <a:r>
              <a:rPr lang="en-US" cap="all" spc="300" dirty="0"/>
              <a:t>The Essays</a:t>
            </a:r>
          </a:p>
        </p:txBody>
      </p:sp>
      <p:sp>
        <p:nvSpPr>
          <p:cNvPr id="4" name="Text Placeholder 3">
            <a:extLst>
              <a:ext uri="{FF2B5EF4-FFF2-40B4-BE49-F238E27FC236}">
                <a16:creationId xmlns:a16="http://schemas.microsoft.com/office/drawing/2014/main" id="{EA80B7FC-EC26-B842-89A2-1D1F948EFE56}"/>
              </a:ext>
            </a:extLst>
          </p:cNvPr>
          <p:cNvSpPr>
            <a:spLocks noGrp="1"/>
          </p:cNvSpPr>
          <p:nvPr>
            <p:ph type="body" idx="1"/>
          </p:nvPr>
        </p:nvSpPr>
        <p:spPr>
          <a:xfrm>
            <a:off x="1143001" y="3999244"/>
            <a:ext cx="4474028" cy="1826593"/>
          </a:xfrm>
        </p:spPr>
        <p:txBody>
          <a:bodyPr vert="horz" lIns="91440" tIns="45720" rIns="91440" bIns="45720" rtlCol="0" anchor="b">
            <a:normAutofit/>
          </a:bodyPr>
          <a:lstStyle/>
          <a:p>
            <a:pPr>
              <a:lnSpc>
                <a:spcPct val="100000"/>
              </a:lnSpc>
            </a:pPr>
            <a:endParaRPr lang="en-US"/>
          </a:p>
        </p:txBody>
      </p:sp>
      <p:pic>
        <p:nvPicPr>
          <p:cNvPr id="8" name="Graphic 7" descr="Pencil">
            <a:extLst>
              <a:ext uri="{FF2B5EF4-FFF2-40B4-BE49-F238E27FC236}">
                <a16:creationId xmlns:a16="http://schemas.microsoft.com/office/drawing/2014/main" id="{5F44C4C6-FA93-4E35-A0F3-C7A37EFC9B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00234" y="3543795"/>
            <a:ext cx="1640019" cy="1640019"/>
          </a:xfrm>
          <a:prstGeom prst="rect">
            <a:avLst/>
          </a:prstGeom>
        </p:spPr>
      </p:pic>
    </p:spTree>
    <p:extLst>
      <p:ext uri="{BB962C8B-B14F-4D97-AF65-F5344CB8AC3E}">
        <p14:creationId xmlns:p14="http://schemas.microsoft.com/office/powerpoint/2010/main" val="584201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Freeform: Shape 191">
            <a:extLst>
              <a:ext uri="{FF2B5EF4-FFF2-40B4-BE49-F238E27FC236}">
                <a16:creationId xmlns:a16="http://schemas.microsoft.com/office/drawing/2014/main" id="{91C2F78B-DEE8-4195-A196-DFC51BDAD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1" name="Freeform: Shape 192">
            <a:extLst>
              <a:ext uri="{FF2B5EF4-FFF2-40B4-BE49-F238E27FC236}">
                <a16:creationId xmlns:a16="http://schemas.microsoft.com/office/drawing/2014/main" id="{A1D79D08-4BE8-4799-BE09-5078DFEE2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32" name="Straight Connector 193">
            <a:extLst>
              <a:ext uri="{FF2B5EF4-FFF2-40B4-BE49-F238E27FC236}">
                <a16:creationId xmlns:a16="http://schemas.microsoft.com/office/drawing/2014/main" id="{C95D65A1-16CB-407F-993F-2A6D59BCC0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033" name="Rectangle 194">
            <a:extLst>
              <a:ext uri="{FF2B5EF4-FFF2-40B4-BE49-F238E27FC236}">
                <a16:creationId xmlns:a16="http://schemas.microsoft.com/office/drawing/2014/main" id="{327AB4C5-0719-4E35-87CD-199EB59E3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reeform: Shape 195">
            <a:extLst>
              <a:ext uri="{FF2B5EF4-FFF2-40B4-BE49-F238E27FC236}">
                <a16:creationId xmlns:a16="http://schemas.microsoft.com/office/drawing/2014/main" id="{3F51EE1E-6258-4F09-963A-853315C6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66504564-0B57-C74D-8DC5-F0F51AE17B97}"/>
              </a:ext>
            </a:extLst>
          </p:cNvPr>
          <p:cNvSpPr>
            <a:spLocks noGrp="1"/>
          </p:cNvSpPr>
          <p:nvPr>
            <p:ph type="title"/>
          </p:nvPr>
        </p:nvSpPr>
        <p:spPr>
          <a:xfrm>
            <a:off x="1143001" y="872935"/>
            <a:ext cx="5999018" cy="1360898"/>
          </a:xfrm>
        </p:spPr>
        <p:txBody>
          <a:bodyPr vert="horz" lIns="91440" tIns="45720" rIns="91440" bIns="45720" rtlCol="0" anchor="ctr">
            <a:normAutofit/>
          </a:bodyPr>
          <a:lstStyle/>
          <a:p>
            <a:r>
              <a:rPr lang="en-US" kern="1200" dirty="0">
                <a:solidFill>
                  <a:schemeClr val="tx1"/>
                </a:solidFill>
                <a:latin typeface="+mj-lt"/>
                <a:ea typeface="+mj-ea"/>
                <a:cs typeface="+mj-cs"/>
              </a:rPr>
              <a:t>Seeking the Ancestors - </a:t>
            </a:r>
            <a:r>
              <a:rPr lang="en-US" kern="1200" dirty="0" err="1">
                <a:solidFill>
                  <a:schemeClr val="tx1"/>
                </a:solidFill>
                <a:latin typeface="+mj-lt"/>
                <a:ea typeface="+mj-ea"/>
                <a:cs typeface="+mj-cs"/>
              </a:rPr>
              <a:t>Bolles</a:t>
            </a:r>
            <a:endParaRPr lang="en-US" kern="1200" dirty="0">
              <a:solidFill>
                <a:schemeClr val="tx1"/>
              </a:solidFill>
              <a:latin typeface="+mj-lt"/>
              <a:ea typeface="+mj-ea"/>
              <a:cs typeface="+mj-cs"/>
            </a:endParaRPr>
          </a:p>
        </p:txBody>
      </p:sp>
      <p:sp>
        <p:nvSpPr>
          <p:cNvPr id="5" name="Content Placeholder 4">
            <a:extLst>
              <a:ext uri="{FF2B5EF4-FFF2-40B4-BE49-F238E27FC236}">
                <a16:creationId xmlns:a16="http://schemas.microsoft.com/office/drawing/2014/main" id="{5F9E3D09-2A6A-6A46-8A59-94A84F066CF1}"/>
              </a:ext>
            </a:extLst>
          </p:cNvPr>
          <p:cNvSpPr>
            <a:spLocks noGrp="1"/>
          </p:cNvSpPr>
          <p:nvPr>
            <p:ph sz="half" idx="1"/>
          </p:nvPr>
        </p:nvSpPr>
        <p:spPr>
          <a:xfrm>
            <a:off x="1143001" y="2332026"/>
            <a:ext cx="4826478" cy="3567118"/>
          </a:xfrm>
        </p:spPr>
        <p:txBody>
          <a:bodyPr vert="horz" lIns="91440" tIns="45720" rIns="91440" bIns="45720" rtlCol="0" anchor="t">
            <a:normAutofit/>
          </a:bodyPr>
          <a:lstStyle/>
          <a:p>
            <a:r>
              <a:rPr lang="en-US" dirty="0" err="1"/>
              <a:t>Caribbeanist</a:t>
            </a:r>
            <a:r>
              <a:rPr lang="en-US" dirty="0"/>
              <a:t>, Black feminist theory, Marxism</a:t>
            </a:r>
          </a:p>
          <a:p>
            <a:r>
              <a:rPr lang="en-US" dirty="0"/>
              <a:t>#</a:t>
            </a:r>
            <a:r>
              <a:rPr lang="en-US" dirty="0" err="1"/>
              <a:t>CiteBlackWomen</a:t>
            </a:r>
            <a:r>
              <a:rPr lang="en-US" dirty="0"/>
              <a:t> project</a:t>
            </a:r>
          </a:p>
          <a:p>
            <a:r>
              <a:rPr lang="en-US" dirty="0"/>
              <a:t>Honoring anthropological ancestors from marginalized positions</a:t>
            </a:r>
          </a:p>
        </p:txBody>
      </p:sp>
      <p:pic>
        <p:nvPicPr>
          <p:cNvPr id="1028" name="Picture 4" descr="Sister Jamaica: A Study of Women, Work and Households in Kingston: Bolles,  Lynn A.: 9780761802112: Amazon.com: Books">
            <a:extLst>
              <a:ext uri="{FF2B5EF4-FFF2-40B4-BE49-F238E27FC236}">
                <a16:creationId xmlns:a16="http://schemas.microsoft.com/office/drawing/2014/main" id="{D66C952E-6D22-1741-AF4A-94030199DEE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110405" y="1474631"/>
            <a:ext cx="2821247" cy="4240369"/>
          </a:xfrm>
          <a:prstGeom prst="rect">
            <a:avLst/>
          </a:prstGeom>
          <a:noFill/>
          <a:extLst>
            <a:ext uri="{909E8E84-426E-40DD-AFC4-6F175D3DCCD1}">
              <a14:hiddenFill xmlns:a14="http://schemas.microsoft.com/office/drawing/2010/main">
                <a:solidFill>
                  <a:srgbClr val="FFFFFF"/>
                </a:solidFill>
              </a14:hiddenFill>
            </a:ext>
          </a:extLst>
        </p:spPr>
      </p:pic>
      <p:cxnSp>
        <p:nvCxnSpPr>
          <p:cNvPr id="197" name="Straight Connector 196">
            <a:extLst>
              <a:ext uri="{FF2B5EF4-FFF2-40B4-BE49-F238E27FC236}">
                <a16:creationId xmlns:a16="http://schemas.microsoft.com/office/drawing/2014/main" id="{7FA07B03-7E5B-4F33-A494-D72BC5BEB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443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91C2F78B-DEE8-4195-A196-DFC51BDAD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A1D79D08-4BE8-4799-BE09-5078DFEE2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9" name="Straight Connector 138">
            <a:extLst>
              <a:ext uri="{FF2B5EF4-FFF2-40B4-BE49-F238E27FC236}">
                <a16:creationId xmlns:a16="http://schemas.microsoft.com/office/drawing/2014/main" id="{C95D65A1-16CB-407F-993F-2A6D59BCC0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327AB4C5-0719-4E35-87CD-199EB59E3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3F51EE1E-6258-4F09-963A-853315C6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D1A2D57-6FE0-F949-8305-20B27C15CE8F}"/>
              </a:ext>
            </a:extLst>
          </p:cNvPr>
          <p:cNvSpPr>
            <a:spLocks noGrp="1"/>
          </p:cNvSpPr>
          <p:nvPr>
            <p:ph type="title"/>
          </p:nvPr>
        </p:nvSpPr>
        <p:spPr>
          <a:xfrm>
            <a:off x="1143001" y="872935"/>
            <a:ext cx="5999018" cy="1360898"/>
          </a:xfrm>
        </p:spPr>
        <p:txBody>
          <a:bodyPr vert="horz" lIns="91440" tIns="45720" rIns="91440" bIns="45720" rtlCol="0" anchor="ctr">
            <a:normAutofit/>
          </a:bodyPr>
          <a:lstStyle/>
          <a:p>
            <a:r>
              <a:rPr lang="en-US" dirty="0"/>
              <a:t>Anti-racist anthropology - Mullings</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E3DE234-D28F-3243-868B-51DB72B1D3B0}"/>
              </a:ext>
            </a:extLst>
          </p:cNvPr>
          <p:cNvSpPr>
            <a:spLocks noGrp="1"/>
          </p:cNvSpPr>
          <p:nvPr>
            <p:ph sz="half" idx="1"/>
          </p:nvPr>
        </p:nvSpPr>
        <p:spPr>
          <a:xfrm>
            <a:off x="1143001" y="2332026"/>
            <a:ext cx="4953000" cy="3567118"/>
          </a:xfrm>
        </p:spPr>
        <p:txBody>
          <a:bodyPr vert="horz" lIns="91440" tIns="45720" rIns="91440" bIns="45720" rtlCol="0" anchor="t">
            <a:normAutofit/>
          </a:bodyPr>
          <a:lstStyle/>
          <a:p>
            <a:pPr>
              <a:lnSpc>
                <a:spcPct val="110000"/>
              </a:lnSpc>
            </a:pPr>
            <a:r>
              <a:rPr lang="en-US" sz="1600" dirty="0"/>
              <a:t>Enduring structural racism under accelerated globalization</a:t>
            </a:r>
          </a:p>
          <a:p>
            <a:pPr lvl="1">
              <a:lnSpc>
                <a:spcPct val="110000"/>
              </a:lnSpc>
            </a:pPr>
            <a:r>
              <a:rPr lang="en-US" sz="1600" dirty="0"/>
              <a:t>	</a:t>
            </a:r>
            <a:r>
              <a:rPr lang="en-US" sz="1600" i="0" dirty="0"/>
              <a:t>race and class; class is racialized</a:t>
            </a:r>
          </a:p>
          <a:p>
            <a:pPr lvl="1">
              <a:lnSpc>
                <a:spcPct val="110000"/>
              </a:lnSpc>
            </a:pPr>
            <a:r>
              <a:rPr lang="en-US" sz="1600" i="0" dirty="0"/>
              <a:t>Racism in anthropology</a:t>
            </a:r>
          </a:p>
          <a:p>
            <a:pPr lvl="1">
              <a:lnSpc>
                <a:spcPct val="110000"/>
              </a:lnSpc>
            </a:pPr>
            <a:r>
              <a:rPr lang="en-US" sz="1600" i="0" dirty="0"/>
              <a:t>	culture like race? “that’s their culture”</a:t>
            </a:r>
          </a:p>
          <a:p>
            <a:pPr lvl="1">
              <a:lnSpc>
                <a:spcPct val="110000"/>
              </a:lnSpc>
            </a:pPr>
            <a:r>
              <a:rPr lang="en-US" sz="1600" i="0" dirty="0"/>
              <a:t>Anti-racist anthropology</a:t>
            </a:r>
          </a:p>
          <a:p>
            <a:pPr lvl="1">
              <a:lnSpc>
                <a:spcPct val="110000"/>
              </a:lnSpc>
            </a:pPr>
            <a:r>
              <a:rPr lang="en-US" sz="1600" i="0" dirty="0"/>
              <a:t>	researching racism</a:t>
            </a:r>
          </a:p>
          <a:p>
            <a:pPr lvl="1">
              <a:lnSpc>
                <a:spcPct val="110000"/>
              </a:lnSpc>
            </a:pPr>
            <a:r>
              <a:rPr lang="en-US" sz="1600" i="0" dirty="0"/>
              <a:t>	identifying racial hegemony</a:t>
            </a:r>
          </a:p>
          <a:p>
            <a:pPr lvl="1">
              <a:lnSpc>
                <a:spcPct val="110000"/>
              </a:lnSpc>
            </a:pPr>
            <a:r>
              <a:rPr lang="en-US" sz="1600" i="0" dirty="0"/>
              <a:t>	public engagement</a:t>
            </a:r>
          </a:p>
        </p:txBody>
      </p:sp>
      <p:pic>
        <p:nvPicPr>
          <p:cNvPr id="2050" name="Picture 2" descr="Let Nobody Turn Us Around: An African American Anthology, Second Edition - Marable, Manning (Editor), and Mullings, Leith (Editor), and Abu-Jamal, Mumia (Contributions by)">
            <a:extLst>
              <a:ext uri="{FF2B5EF4-FFF2-40B4-BE49-F238E27FC236}">
                <a16:creationId xmlns:a16="http://schemas.microsoft.com/office/drawing/2014/main" id="{4F6C679B-E9F4-F047-82F7-FEBDBEEC798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116406" y="1474631"/>
            <a:ext cx="2809244" cy="4240369"/>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Connector 144">
            <a:extLst>
              <a:ext uri="{FF2B5EF4-FFF2-40B4-BE49-F238E27FC236}">
                <a16:creationId xmlns:a16="http://schemas.microsoft.com/office/drawing/2014/main" id="{7FA07B03-7E5B-4F33-A494-D72BC5BEB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24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91C2F78B-DEE8-4195-A196-DFC51BDAD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A1D79D08-4BE8-4799-BE09-5078DFEE2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9" name="Straight Connector 138">
            <a:extLst>
              <a:ext uri="{FF2B5EF4-FFF2-40B4-BE49-F238E27FC236}">
                <a16:creationId xmlns:a16="http://schemas.microsoft.com/office/drawing/2014/main" id="{C95D65A1-16CB-407F-993F-2A6D59BCC0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327AB4C5-0719-4E35-87CD-199EB59E3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3F51EE1E-6258-4F09-963A-853315C6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F40AC8-D199-9B44-83A9-0BFE288A1DFC}"/>
              </a:ext>
            </a:extLst>
          </p:cNvPr>
          <p:cNvSpPr>
            <a:spLocks noGrp="1"/>
          </p:cNvSpPr>
          <p:nvPr>
            <p:ph type="title"/>
          </p:nvPr>
        </p:nvSpPr>
        <p:spPr>
          <a:xfrm>
            <a:off x="1143001" y="872935"/>
            <a:ext cx="5999018" cy="1360898"/>
          </a:xfrm>
        </p:spPr>
        <p:txBody>
          <a:bodyPr vert="horz" lIns="91440" tIns="45720" rIns="91440" bIns="45720" rtlCol="0" anchor="ctr">
            <a:normAutofit/>
          </a:bodyPr>
          <a:lstStyle/>
          <a:p>
            <a:r>
              <a:rPr lang="en-US" dirty="0"/>
              <a:t>Theoretical Ethics - </a:t>
            </a:r>
            <a:r>
              <a:rPr lang="en-US" dirty="0" err="1"/>
              <a:t>Hage</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A40017AF-EFD5-C94E-8E17-7F4AE56E7BCC}"/>
              </a:ext>
            </a:extLst>
          </p:cNvPr>
          <p:cNvSpPr>
            <a:spLocks noGrp="1"/>
          </p:cNvSpPr>
          <p:nvPr>
            <p:ph sz="half" idx="1"/>
          </p:nvPr>
        </p:nvSpPr>
        <p:spPr>
          <a:xfrm>
            <a:off x="1143001" y="2332026"/>
            <a:ext cx="4953000" cy="3567118"/>
          </a:xfrm>
        </p:spPr>
        <p:txBody>
          <a:bodyPr vert="horz" lIns="91440" tIns="45720" rIns="91440" bIns="45720" rtlCol="0" anchor="t">
            <a:normAutofit/>
          </a:bodyPr>
          <a:lstStyle/>
          <a:p>
            <a:r>
              <a:rPr lang="en-US" dirty="0"/>
              <a:t>It’s not football, okay</a:t>
            </a:r>
          </a:p>
          <a:p>
            <a:r>
              <a:rPr lang="en-US" dirty="0"/>
              <a:t>It’s a conceptual toolkit, and you can change it up</a:t>
            </a:r>
          </a:p>
          <a:p>
            <a:r>
              <a:rPr lang="en-US" dirty="0"/>
              <a:t>Also be nice</a:t>
            </a:r>
          </a:p>
        </p:txBody>
      </p:sp>
      <p:pic>
        <p:nvPicPr>
          <p:cNvPr id="3074" name="Picture 2" descr="Paperback White Nation: Fantasies of White Supremacy in a Multicultural Society Book">
            <a:extLst>
              <a:ext uri="{FF2B5EF4-FFF2-40B4-BE49-F238E27FC236}">
                <a16:creationId xmlns:a16="http://schemas.microsoft.com/office/drawing/2014/main" id="{720DFBBB-A1A6-0E42-89EB-46C55F6053C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164110" y="1474631"/>
            <a:ext cx="2713836" cy="4240369"/>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Connector 144">
            <a:extLst>
              <a:ext uri="{FF2B5EF4-FFF2-40B4-BE49-F238E27FC236}">
                <a16:creationId xmlns:a16="http://schemas.microsoft.com/office/drawing/2014/main" id="{7FA07B03-7E5B-4F33-A494-D72BC5BEB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0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91C2F78B-DEE8-4195-A196-DFC51BDAD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A1D79D08-4BE8-4799-BE09-5078DFEE2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9" name="Straight Connector 138">
            <a:extLst>
              <a:ext uri="{FF2B5EF4-FFF2-40B4-BE49-F238E27FC236}">
                <a16:creationId xmlns:a16="http://schemas.microsoft.com/office/drawing/2014/main" id="{C95D65A1-16CB-407F-993F-2A6D59BCC0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327AB4C5-0719-4E35-87CD-199EB59E3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3F51EE1E-6258-4F09-963A-853315C6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DD7E7F7-4882-2D4C-BC07-63FF0FD27E3B}"/>
              </a:ext>
            </a:extLst>
          </p:cNvPr>
          <p:cNvSpPr>
            <a:spLocks noGrp="1"/>
          </p:cNvSpPr>
          <p:nvPr>
            <p:ph type="title"/>
          </p:nvPr>
        </p:nvSpPr>
        <p:spPr>
          <a:xfrm>
            <a:off x="1143001" y="872935"/>
            <a:ext cx="5999018" cy="1360898"/>
          </a:xfrm>
        </p:spPr>
        <p:txBody>
          <a:bodyPr vert="horz" lIns="91440" tIns="45720" rIns="91440" bIns="45720" rtlCol="0" anchor="ctr">
            <a:normAutofit/>
          </a:bodyPr>
          <a:lstStyle/>
          <a:p>
            <a:r>
              <a:rPr lang="en-US" kern="1200" dirty="0">
                <a:solidFill>
                  <a:schemeClr val="tx1"/>
                </a:solidFill>
                <a:latin typeface="+mj-lt"/>
                <a:ea typeface="+mj-ea"/>
                <a:cs typeface="+mj-cs"/>
              </a:rPr>
              <a:t>End Times </a:t>
            </a:r>
            <a:r>
              <a:rPr lang="en-US" dirty="0"/>
              <a:t>Politics - </a:t>
            </a:r>
            <a:r>
              <a:rPr lang="en-US" dirty="0" err="1"/>
              <a:t>Maskovsky</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3DCD72F1-413C-1B42-A187-2ECA4EE37585}"/>
              </a:ext>
            </a:extLst>
          </p:cNvPr>
          <p:cNvSpPr>
            <a:spLocks noGrp="1"/>
          </p:cNvSpPr>
          <p:nvPr>
            <p:ph sz="half" idx="1"/>
          </p:nvPr>
        </p:nvSpPr>
        <p:spPr>
          <a:xfrm>
            <a:off x="1143001" y="2332026"/>
            <a:ext cx="4953000" cy="3567118"/>
          </a:xfrm>
        </p:spPr>
        <p:txBody>
          <a:bodyPr vert="horz" lIns="91440" tIns="45720" rIns="91440" bIns="45720" rtlCol="0" anchor="t">
            <a:normAutofit/>
          </a:bodyPr>
          <a:lstStyle/>
          <a:p>
            <a:r>
              <a:rPr lang="en-US" dirty="0"/>
              <a:t>The end of the future</a:t>
            </a:r>
          </a:p>
          <a:p>
            <a:pPr lvl="1"/>
            <a:r>
              <a:rPr lang="en-US" dirty="0"/>
              <a:t>Bunker mentality, survivalism, nanny cams, doorbell cams, zombie apocalypse</a:t>
            </a:r>
          </a:p>
          <a:p>
            <a:r>
              <a:rPr lang="en-US" dirty="0"/>
              <a:t>End times politics</a:t>
            </a:r>
          </a:p>
          <a:p>
            <a:pPr lvl="1"/>
            <a:r>
              <a:rPr lang="en-US" dirty="0"/>
              <a:t>Take back the land, abolition (also Shange)</a:t>
            </a:r>
          </a:p>
          <a:p>
            <a:pPr marL="514350" indent="-285750"/>
            <a:r>
              <a:rPr lang="en-US" dirty="0"/>
              <a:t>Anthropological Futures?</a:t>
            </a:r>
          </a:p>
          <a:p>
            <a:pPr marL="514350" lvl="1" indent="-285750"/>
            <a:r>
              <a:rPr lang="en-US" dirty="0"/>
              <a:t>Burn anthropology down (Jobson 2020)</a:t>
            </a:r>
          </a:p>
          <a:p>
            <a:pPr marL="514350" lvl="1" indent="-285750"/>
            <a:r>
              <a:rPr lang="en-US" dirty="0"/>
              <a:t>Or maybe some patches (Chin 2021)</a:t>
            </a:r>
          </a:p>
        </p:txBody>
      </p:sp>
      <p:pic>
        <p:nvPicPr>
          <p:cNvPr id="5122" name="Picture 2" descr="JEFF MASKOVSKY, IDA SUSSER - AbeBooks">
            <a:extLst>
              <a:ext uri="{FF2B5EF4-FFF2-40B4-BE49-F238E27FC236}">
                <a16:creationId xmlns:a16="http://schemas.microsoft.com/office/drawing/2014/main" id="{97CABCF3-467E-684C-B875-3F9B8B4BA5C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117466" y="1474631"/>
            <a:ext cx="2807124" cy="4240369"/>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Connector 144">
            <a:extLst>
              <a:ext uri="{FF2B5EF4-FFF2-40B4-BE49-F238E27FC236}">
                <a16:creationId xmlns:a16="http://schemas.microsoft.com/office/drawing/2014/main" id="{7FA07B03-7E5B-4F33-A494-D72BC5BEB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78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91C2F78B-DEE8-4195-A196-DFC51BDAD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A1D79D08-4BE8-4799-BE09-5078DFEE2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9" name="Straight Connector 138">
            <a:extLst>
              <a:ext uri="{FF2B5EF4-FFF2-40B4-BE49-F238E27FC236}">
                <a16:creationId xmlns:a16="http://schemas.microsoft.com/office/drawing/2014/main" id="{C95D65A1-16CB-407F-993F-2A6D59BCC0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327AB4C5-0719-4E35-87CD-199EB59E3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3F51EE1E-6258-4F09-963A-853315C6F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9B1899-1ED6-8945-834A-0557FCFA43B4}"/>
              </a:ext>
            </a:extLst>
          </p:cNvPr>
          <p:cNvSpPr>
            <a:spLocks noGrp="1"/>
          </p:cNvSpPr>
          <p:nvPr>
            <p:ph type="title"/>
          </p:nvPr>
        </p:nvSpPr>
        <p:spPr>
          <a:xfrm>
            <a:off x="1143001" y="872935"/>
            <a:ext cx="5999018" cy="1360898"/>
          </a:xfrm>
        </p:spPr>
        <p:txBody>
          <a:bodyPr vert="horz" lIns="91440" tIns="45720" rIns="91440" bIns="45720" rtlCol="0" anchor="ctr">
            <a:normAutofit/>
          </a:bodyPr>
          <a:lstStyle/>
          <a:p>
            <a:r>
              <a:rPr lang="en-US" kern="1200" dirty="0">
                <a:solidFill>
                  <a:schemeClr val="tx1"/>
                </a:solidFill>
                <a:latin typeface="+mj-lt"/>
                <a:ea typeface="+mj-ea"/>
                <a:cs typeface="+mj-cs"/>
              </a:rPr>
              <a:t>Make kin, not </a:t>
            </a:r>
            <a:r>
              <a:rPr lang="en-US" dirty="0"/>
              <a:t>nation - </a:t>
            </a:r>
            <a:r>
              <a:rPr lang="en-US" dirty="0" err="1"/>
              <a:t>TallBear</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A03AFF86-C0FD-014E-84B6-E6F94D33E504}"/>
              </a:ext>
            </a:extLst>
          </p:cNvPr>
          <p:cNvSpPr>
            <a:spLocks noGrp="1"/>
          </p:cNvSpPr>
          <p:nvPr>
            <p:ph sz="half" idx="1"/>
          </p:nvPr>
        </p:nvSpPr>
        <p:spPr>
          <a:xfrm>
            <a:off x="1143001" y="2332026"/>
            <a:ext cx="4953000" cy="3567118"/>
          </a:xfrm>
        </p:spPr>
        <p:txBody>
          <a:bodyPr vert="horz" lIns="91440" tIns="45720" rIns="91440" bIns="45720" rtlCol="0" anchor="t">
            <a:normAutofit/>
          </a:bodyPr>
          <a:lstStyle/>
          <a:p>
            <a:r>
              <a:rPr lang="en-US" dirty="0"/>
              <a:t>Stop trying to save Western democracy, it’s predicated on ongoing colonial dispossession, racism, and capitalist exploitation</a:t>
            </a:r>
          </a:p>
          <a:p>
            <a:r>
              <a:rPr lang="en-US" dirty="0"/>
              <a:t>Instead, consider relationality as a central organizing principle for human and other-than-human communities; kin making, not nation-building</a:t>
            </a:r>
          </a:p>
        </p:txBody>
      </p:sp>
      <p:pic>
        <p:nvPicPr>
          <p:cNvPr id="4098" name="Picture 2">
            <a:extLst>
              <a:ext uri="{FF2B5EF4-FFF2-40B4-BE49-F238E27FC236}">
                <a16:creationId xmlns:a16="http://schemas.microsoft.com/office/drawing/2014/main" id="{0D2C9DF1-474D-5941-8EF6-F6A01B2D79A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8148645" y="1474631"/>
            <a:ext cx="2744767" cy="4240369"/>
          </a:xfrm>
          <a:prstGeom prst="rect">
            <a:avLst/>
          </a:prstGeom>
          <a:noFill/>
          <a:extLst>
            <a:ext uri="{909E8E84-426E-40DD-AFC4-6F175D3DCCD1}">
              <a14:hiddenFill xmlns:a14="http://schemas.microsoft.com/office/drawing/2010/main">
                <a:solidFill>
                  <a:srgbClr val="FFFFFF"/>
                </a:solidFill>
              </a14:hiddenFill>
            </a:ext>
          </a:extLst>
        </p:spPr>
      </p:pic>
      <p:cxnSp>
        <p:nvCxnSpPr>
          <p:cNvPr id="145" name="Straight Connector 144">
            <a:extLst>
              <a:ext uri="{FF2B5EF4-FFF2-40B4-BE49-F238E27FC236}">
                <a16:creationId xmlns:a16="http://schemas.microsoft.com/office/drawing/2014/main" id="{7FA07B03-7E5B-4F33-A494-D72BC5BEB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23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gattaVTI">
  <a:themeElements>
    <a:clrScheme name="Regatta Yellow">
      <a:dk1>
        <a:sysClr val="windowText" lastClr="000000"/>
      </a:dk1>
      <a:lt1>
        <a:sysClr val="window" lastClr="FFFFFF"/>
      </a:lt1>
      <a:dk2>
        <a:srgbClr val="181C30"/>
      </a:dk2>
      <a:lt2>
        <a:srgbClr val="C8E1F4"/>
      </a:lt2>
      <a:accent1>
        <a:srgbClr val="217ED3"/>
      </a:accent1>
      <a:accent2>
        <a:srgbClr val="B92525"/>
      </a:accent2>
      <a:accent3>
        <a:srgbClr val="18558C"/>
      </a:accent3>
      <a:accent4>
        <a:srgbClr val="1D8B35"/>
      </a:accent4>
      <a:accent5>
        <a:srgbClr val="EA75AA"/>
      </a:accent5>
      <a:accent6>
        <a:srgbClr val="F5A700"/>
      </a:accent6>
      <a:hlink>
        <a:srgbClr val="DB0000"/>
      </a:hlink>
      <a:folHlink>
        <a:srgbClr val="066BB6"/>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docProps/app.xml><?xml version="1.0" encoding="utf-8"?>
<Properties xmlns="http://schemas.openxmlformats.org/officeDocument/2006/extended-properties" xmlns:vt="http://schemas.openxmlformats.org/officeDocument/2006/docPropsVTypes">
  <TotalTime>138</TotalTime>
  <Words>462</Words>
  <Application>Microsoft Office PowerPoint</Application>
  <PresentationFormat>Widescreen</PresentationFormat>
  <Paragraphs>122</Paragraphs>
  <Slides>12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Walbaum Display</vt:lpstr>
      <vt:lpstr>RegattaVTI</vt:lpstr>
      <vt:lpstr>Anthropological theory for the 21st century</vt:lpstr>
      <vt:lpstr>Big Idea: Anthropological Futures</vt:lpstr>
      <vt:lpstr>Learning Objectives</vt:lpstr>
      <vt:lpstr>The Essays</vt:lpstr>
      <vt:lpstr>Seeking the Ancestors - Bolles</vt:lpstr>
      <vt:lpstr>Anti-racist anthropology - Mullings</vt:lpstr>
      <vt:lpstr>Theoretical Ethics - Hage</vt:lpstr>
      <vt:lpstr>End Times Politics - Maskovsky</vt:lpstr>
      <vt:lpstr>Make kin, not nation - TallBear</vt:lpstr>
      <vt:lpstr>We did it!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Anthro theory for the 21st c</dc:title>
  <dc:creator>Ruth Gomberg-Munoz</dc:creator>
  <cp:lastModifiedBy>Hansen, Carli</cp:lastModifiedBy>
  <cp:revision>13</cp:revision>
  <dcterms:created xsi:type="dcterms:W3CDTF">2021-12-20T23:29:31Z</dcterms:created>
  <dcterms:modified xsi:type="dcterms:W3CDTF">2022-04-19T19:01:55Z</dcterms:modified>
</cp:coreProperties>
</file>