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71"/>
    <p:restoredTop sz="94659"/>
  </p:normalViewPr>
  <p:slideViewPr>
    <p:cSldViewPr snapToGrid="0" snapToObjects="1">
      <p:cViewPr varScale="1">
        <p:scale>
          <a:sx n="106" d="100"/>
          <a:sy n="106" d="100"/>
        </p:scale>
        <p:origin x="3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D8C217-B059-41DD-AF31-C77ED8233ABE}"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74E1918-C03D-481B-83A1-7A2E988AEF4A}">
      <dgm:prSet/>
      <dgm:spPr/>
      <dgm:t>
        <a:bodyPr/>
        <a:lstStyle/>
        <a:p>
          <a:pPr>
            <a:defRPr cap="all"/>
          </a:pPr>
          <a:r>
            <a:rPr lang="en-US"/>
            <a:t>Culture more than a random assemblage of shared behaviors</a:t>
          </a:r>
        </a:p>
      </dgm:t>
    </dgm:pt>
    <dgm:pt modelId="{29B18336-40BF-4D3F-8F82-AF6476A24ED9}" type="parTrans" cxnId="{8B437C6B-529A-43AD-9D47-591E8494C62E}">
      <dgm:prSet/>
      <dgm:spPr/>
      <dgm:t>
        <a:bodyPr/>
        <a:lstStyle/>
        <a:p>
          <a:endParaRPr lang="en-US"/>
        </a:p>
      </dgm:t>
    </dgm:pt>
    <dgm:pt modelId="{325FE44C-1810-4AEB-9AFA-630AF0E579B7}" type="sibTrans" cxnId="{8B437C6B-529A-43AD-9D47-591E8494C62E}">
      <dgm:prSet/>
      <dgm:spPr/>
      <dgm:t>
        <a:bodyPr/>
        <a:lstStyle/>
        <a:p>
          <a:endParaRPr lang="en-US"/>
        </a:p>
      </dgm:t>
    </dgm:pt>
    <dgm:pt modelId="{094DC2D2-18AF-44F9-A038-C32BBFA5DC69}">
      <dgm:prSet/>
      <dgm:spPr/>
      <dgm:t>
        <a:bodyPr/>
        <a:lstStyle/>
        <a:p>
          <a:pPr>
            <a:defRPr cap="all"/>
          </a:pPr>
          <a:r>
            <a:rPr lang="en-US"/>
            <a:t>Cultural patterns rooted in human biological or social needs or in our physiology</a:t>
          </a:r>
        </a:p>
      </dgm:t>
    </dgm:pt>
    <dgm:pt modelId="{176ACAD0-6509-44EE-8EAA-939AB73547FB}" type="parTrans" cxnId="{B5B3AC3C-FE1B-494D-9DD6-A14ED339BF6B}">
      <dgm:prSet/>
      <dgm:spPr/>
      <dgm:t>
        <a:bodyPr/>
        <a:lstStyle/>
        <a:p>
          <a:endParaRPr lang="en-US"/>
        </a:p>
      </dgm:t>
    </dgm:pt>
    <dgm:pt modelId="{45FE2D61-0375-4F0F-908E-F12FC2E1953F}" type="sibTrans" cxnId="{B5B3AC3C-FE1B-494D-9DD6-A14ED339BF6B}">
      <dgm:prSet/>
      <dgm:spPr/>
      <dgm:t>
        <a:bodyPr/>
        <a:lstStyle/>
        <a:p>
          <a:endParaRPr lang="en-US"/>
        </a:p>
      </dgm:t>
    </dgm:pt>
    <dgm:pt modelId="{70F6DF56-5847-45EC-92DC-18A574193C5A}" type="pres">
      <dgm:prSet presAssocID="{BFD8C217-B059-41DD-AF31-C77ED8233ABE}" presName="root" presStyleCnt="0">
        <dgm:presLayoutVars>
          <dgm:dir/>
          <dgm:resizeHandles val="exact"/>
        </dgm:presLayoutVars>
      </dgm:prSet>
      <dgm:spPr/>
    </dgm:pt>
    <dgm:pt modelId="{66F13391-3C1E-4FE3-9C93-6FEAEAAE47AB}" type="pres">
      <dgm:prSet presAssocID="{174E1918-C03D-481B-83A1-7A2E988AEF4A}" presName="compNode" presStyleCnt="0"/>
      <dgm:spPr/>
    </dgm:pt>
    <dgm:pt modelId="{A3DEA22A-821B-421B-B8D6-FC28FDB30AD5}" type="pres">
      <dgm:prSet presAssocID="{174E1918-C03D-481B-83A1-7A2E988AEF4A}" presName="iconBgRect" presStyleLbl="bgShp" presStyleIdx="0" presStyleCnt="2"/>
      <dgm:spPr/>
    </dgm:pt>
    <dgm:pt modelId="{94AAE43D-0D4D-4736-8DDB-EB1B21F6D118}" type="pres">
      <dgm:prSet presAssocID="{174E1918-C03D-481B-83A1-7A2E988AEF4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8A2B7D93-6FDA-423F-B637-F71233BE0CA1}" type="pres">
      <dgm:prSet presAssocID="{174E1918-C03D-481B-83A1-7A2E988AEF4A}" presName="spaceRect" presStyleCnt="0"/>
      <dgm:spPr/>
    </dgm:pt>
    <dgm:pt modelId="{4526130C-B384-4D12-A2C3-41E11DC65E6D}" type="pres">
      <dgm:prSet presAssocID="{174E1918-C03D-481B-83A1-7A2E988AEF4A}" presName="textRect" presStyleLbl="revTx" presStyleIdx="0" presStyleCnt="2">
        <dgm:presLayoutVars>
          <dgm:chMax val="1"/>
          <dgm:chPref val="1"/>
        </dgm:presLayoutVars>
      </dgm:prSet>
      <dgm:spPr/>
    </dgm:pt>
    <dgm:pt modelId="{4DADFCEA-6C16-4830-97DE-77FE25531854}" type="pres">
      <dgm:prSet presAssocID="{325FE44C-1810-4AEB-9AFA-630AF0E579B7}" presName="sibTrans" presStyleCnt="0"/>
      <dgm:spPr/>
    </dgm:pt>
    <dgm:pt modelId="{922522BE-6A7E-4C37-B182-D04C183CB7EF}" type="pres">
      <dgm:prSet presAssocID="{094DC2D2-18AF-44F9-A038-C32BBFA5DC69}" presName="compNode" presStyleCnt="0"/>
      <dgm:spPr/>
    </dgm:pt>
    <dgm:pt modelId="{21EE13C1-80D3-4FF9-946E-D0041860E26F}" type="pres">
      <dgm:prSet presAssocID="{094DC2D2-18AF-44F9-A038-C32BBFA5DC69}" presName="iconBgRect" presStyleLbl="bgShp" presStyleIdx="1" presStyleCnt="2"/>
      <dgm:spPr/>
    </dgm:pt>
    <dgm:pt modelId="{19F5C2A9-02C2-48C2-8B6D-D95C923D4371}" type="pres">
      <dgm:prSet presAssocID="{094DC2D2-18AF-44F9-A038-C32BBFA5DC6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NA"/>
        </a:ext>
      </dgm:extLst>
    </dgm:pt>
    <dgm:pt modelId="{CDCAB934-5CCD-4C3E-892F-EB7A08004DE4}" type="pres">
      <dgm:prSet presAssocID="{094DC2D2-18AF-44F9-A038-C32BBFA5DC69}" presName="spaceRect" presStyleCnt="0"/>
      <dgm:spPr/>
    </dgm:pt>
    <dgm:pt modelId="{8AA0536F-E997-400B-8A62-B0F4DF3EC5D5}" type="pres">
      <dgm:prSet presAssocID="{094DC2D2-18AF-44F9-A038-C32BBFA5DC69}" presName="textRect" presStyleLbl="revTx" presStyleIdx="1" presStyleCnt="2">
        <dgm:presLayoutVars>
          <dgm:chMax val="1"/>
          <dgm:chPref val="1"/>
        </dgm:presLayoutVars>
      </dgm:prSet>
      <dgm:spPr/>
    </dgm:pt>
  </dgm:ptLst>
  <dgm:cxnLst>
    <dgm:cxn modelId="{B5B3AC3C-FE1B-494D-9DD6-A14ED339BF6B}" srcId="{BFD8C217-B059-41DD-AF31-C77ED8233ABE}" destId="{094DC2D2-18AF-44F9-A038-C32BBFA5DC69}" srcOrd="1" destOrd="0" parTransId="{176ACAD0-6509-44EE-8EAA-939AB73547FB}" sibTransId="{45FE2D61-0375-4F0F-908E-F12FC2E1953F}"/>
    <dgm:cxn modelId="{8B437C6B-529A-43AD-9D47-591E8494C62E}" srcId="{BFD8C217-B059-41DD-AF31-C77ED8233ABE}" destId="{174E1918-C03D-481B-83A1-7A2E988AEF4A}" srcOrd="0" destOrd="0" parTransId="{29B18336-40BF-4D3F-8F82-AF6476A24ED9}" sibTransId="{325FE44C-1810-4AEB-9AFA-630AF0E579B7}"/>
    <dgm:cxn modelId="{C176F178-778A-4DA6-B3C3-0CC0F5691967}" type="presOf" srcId="{174E1918-C03D-481B-83A1-7A2E988AEF4A}" destId="{4526130C-B384-4D12-A2C3-41E11DC65E6D}" srcOrd="0" destOrd="0" presId="urn:microsoft.com/office/officeart/2018/5/layout/IconCircleLabelList"/>
    <dgm:cxn modelId="{C794C5EB-5384-4BA6-B6D2-8EE5F2478065}" type="presOf" srcId="{094DC2D2-18AF-44F9-A038-C32BBFA5DC69}" destId="{8AA0536F-E997-400B-8A62-B0F4DF3EC5D5}" srcOrd="0" destOrd="0" presId="urn:microsoft.com/office/officeart/2018/5/layout/IconCircleLabelList"/>
    <dgm:cxn modelId="{01E3B9EC-91EC-4539-A1A7-0B175B928A61}" type="presOf" srcId="{BFD8C217-B059-41DD-AF31-C77ED8233ABE}" destId="{70F6DF56-5847-45EC-92DC-18A574193C5A}" srcOrd="0" destOrd="0" presId="urn:microsoft.com/office/officeart/2018/5/layout/IconCircleLabelList"/>
    <dgm:cxn modelId="{B178D169-AD72-47F9-963D-0D79C3F605C3}" type="presParOf" srcId="{70F6DF56-5847-45EC-92DC-18A574193C5A}" destId="{66F13391-3C1E-4FE3-9C93-6FEAEAAE47AB}" srcOrd="0" destOrd="0" presId="urn:microsoft.com/office/officeart/2018/5/layout/IconCircleLabelList"/>
    <dgm:cxn modelId="{4B9BF3B7-4FC3-4F37-9741-D836A54C6C5F}" type="presParOf" srcId="{66F13391-3C1E-4FE3-9C93-6FEAEAAE47AB}" destId="{A3DEA22A-821B-421B-B8D6-FC28FDB30AD5}" srcOrd="0" destOrd="0" presId="urn:microsoft.com/office/officeart/2018/5/layout/IconCircleLabelList"/>
    <dgm:cxn modelId="{CF87B7AB-2091-4E7D-B89A-E0785E34D7EC}" type="presParOf" srcId="{66F13391-3C1E-4FE3-9C93-6FEAEAAE47AB}" destId="{94AAE43D-0D4D-4736-8DDB-EB1B21F6D118}" srcOrd="1" destOrd="0" presId="urn:microsoft.com/office/officeart/2018/5/layout/IconCircleLabelList"/>
    <dgm:cxn modelId="{2151BD9F-0A4D-4B2A-96F7-ACF81B37931B}" type="presParOf" srcId="{66F13391-3C1E-4FE3-9C93-6FEAEAAE47AB}" destId="{8A2B7D93-6FDA-423F-B637-F71233BE0CA1}" srcOrd="2" destOrd="0" presId="urn:microsoft.com/office/officeart/2018/5/layout/IconCircleLabelList"/>
    <dgm:cxn modelId="{BB83F0FD-03DC-4AF4-9834-64300751A131}" type="presParOf" srcId="{66F13391-3C1E-4FE3-9C93-6FEAEAAE47AB}" destId="{4526130C-B384-4D12-A2C3-41E11DC65E6D}" srcOrd="3" destOrd="0" presId="urn:microsoft.com/office/officeart/2018/5/layout/IconCircleLabelList"/>
    <dgm:cxn modelId="{8CD418BF-9071-4E02-A259-51B3A5FA140C}" type="presParOf" srcId="{70F6DF56-5847-45EC-92DC-18A574193C5A}" destId="{4DADFCEA-6C16-4830-97DE-77FE25531854}" srcOrd="1" destOrd="0" presId="urn:microsoft.com/office/officeart/2018/5/layout/IconCircleLabelList"/>
    <dgm:cxn modelId="{140F6E56-998F-481D-9A92-80DE335F9C04}" type="presParOf" srcId="{70F6DF56-5847-45EC-92DC-18A574193C5A}" destId="{922522BE-6A7E-4C37-B182-D04C183CB7EF}" srcOrd="2" destOrd="0" presId="urn:microsoft.com/office/officeart/2018/5/layout/IconCircleLabelList"/>
    <dgm:cxn modelId="{B9C2B144-3193-4220-B2A5-2C20A01FCBA2}" type="presParOf" srcId="{922522BE-6A7E-4C37-B182-D04C183CB7EF}" destId="{21EE13C1-80D3-4FF9-946E-D0041860E26F}" srcOrd="0" destOrd="0" presId="urn:microsoft.com/office/officeart/2018/5/layout/IconCircleLabelList"/>
    <dgm:cxn modelId="{43C6E65B-AF92-454A-BAD8-7EED6B66900B}" type="presParOf" srcId="{922522BE-6A7E-4C37-B182-D04C183CB7EF}" destId="{19F5C2A9-02C2-48C2-8B6D-D95C923D4371}" srcOrd="1" destOrd="0" presId="urn:microsoft.com/office/officeart/2018/5/layout/IconCircleLabelList"/>
    <dgm:cxn modelId="{E7E759BB-780E-4942-A8F2-0F3ED75FA746}" type="presParOf" srcId="{922522BE-6A7E-4C37-B182-D04C183CB7EF}" destId="{CDCAB934-5CCD-4C3E-892F-EB7A08004DE4}" srcOrd="2" destOrd="0" presId="urn:microsoft.com/office/officeart/2018/5/layout/IconCircleLabelList"/>
    <dgm:cxn modelId="{C86C1D47-F94E-4599-B306-7CB1FC4AB2FE}" type="presParOf" srcId="{922522BE-6A7E-4C37-B182-D04C183CB7EF}" destId="{8AA0536F-E997-400B-8A62-B0F4DF3EC5D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EA22A-821B-421B-B8D6-FC28FDB30AD5}">
      <dsp:nvSpPr>
        <dsp:cNvPr id="0" name=""/>
        <dsp:cNvSpPr/>
      </dsp:nvSpPr>
      <dsp:spPr>
        <a:xfrm>
          <a:off x="1511399" y="151074"/>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AAE43D-0D4D-4736-8DDB-EB1B21F6D118}">
      <dsp:nvSpPr>
        <dsp:cNvPr id="0" name=""/>
        <dsp:cNvSpPr/>
      </dsp:nvSpPr>
      <dsp:spPr>
        <a:xfrm>
          <a:off x="1979399" y="619074"/>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526130C-B384-4D12-A2C3-41E11DC65E6D}">
      <dsp:nvSpPr>
        <dsp:cNvPr id="0" name=""/>
        <dsp:cNvSpPr/>
      </dsp:nvSpPr>
      <dsp:spPr>
        <a:xfrm>
          <a:off x="809399" y="3031075"/>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Culture more than a random assemblage of shared behaviors</a:t>
          </a:r>
        </a:p>
      </dsp:txBody>
      <dsp:txXfrm>
        <a:off x="809399" y="3031075"/>
        <a:ext cx="3600000" cy="720000"/>
      </dsp:txXfrm>
    </dsp:sp>
    <dsp:sp modelId="{21EE13C1-80D3-4FF9-946E-D0041860E26F}">
      <dsp:nvSpPr>
        <dsp:cNvPr id="0" name=""/>
        <dsp:cNvSpPr/>
      </dsp:nvSpPr>
      <dsp:spPr>
        <a:xfrm>
          <a:off x="5741399" y="151074"/>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F5C2A9-02C2-48C2-8B6D-D95C923D4371}">
      <dsp:nvSpPr>
        <dsp:cNvPr id="0" name=""/>
        <dsp:cNvSpPr/>
      </dsp:nvSpPr>
      <dsp:spPr>
        <a:xfrm>
          <a:off x="6209399" y="619074"/>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AA0536F-E997-400B-8A62-B0F4DF3EC5D5}">
      <dsp:nvSpPr>
        <dsp:cNvPr id="0" name=""/>
        <dsp:cNvSpPr/>
      </dsp:nvSpPr>
      <dsp:spPr>
        <a:xfrm>
          <a:off x="5039399" y="3031075"/>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Cultural patterns rooted in human biological or social needs or in our physiology</a:t>
          </a:r>
        </a:p>
      </dsp:txBody>
      <dsp:txXfrm>
        <a:off x="5039399" y="3031075"/>
        <a:ext cx="36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Tuesday, April 19, 2022</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872121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Tuesday, April 19, 2022</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935121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Tuesday, April 19, 2022</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98697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Tuesday, April 19, 2022</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03598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Tuesday, April 19, 2022</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831220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Tuesday, April 19, 2022</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832787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Tuesday, April 19, 2022</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3052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Tuesday, April 19, 2022</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714568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Tuesday, April 19, 2022</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92620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Tuesday, April 19, 2022</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29584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Tuesday, April 19, 2022</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98524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Tuesday, April 19, 2022</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210653066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youtu.be/HaK2P19sWHU"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chemeClr val="accent2"/>
              </a:gs>
              <a:gs pos="100000">
                <a:schemeClr val="accent6">
                  <a:lumMod val="75000"/>
                  <a:alpha val="8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5">
                  <a:alpha val="35000"/>
                </a:schemeClr>
              </a:gs>
              <a:gs pos="100000">
                <a:schemeClr val="accent6">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AB2BD9F-B2A3-4F0D-B2BA-F88571EBD806}"/>
              </a:ext>
            </a:extLst>
          </p:cNvPr>
          <p:cNvPicPr>
            <a:picLocks noChangeAspect="1"/>
          </p:cNvPicPr>
          <p:nvPr/>
        </p:nvPicPr>
        <p:blipFill rotWithShape="1">
          <a:blip r:embed="rId2"/>
          <a:srcRect l="3552" r="16935"/>
          <a:stretch/>
        </p:blipFill>
        <p:spPr>
          <a:xfrm>
            <a:off x="4038599" y="10"/>
            <a:ext cx="8160026" cy="6875809"/>
          </a:xfrm>
          <a:prstGeom prst="rect">
            <a:avLst/>
          </a:prstGeom>
        </p:spPr>
      </p:pic>
      <p:sp>
        <p:nvSpPr>
          <p:cNvPr id="15"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5081861-E788-134E-AA35-8B78715BADA7}"/>
              </a:ext>
            </a:extLst>
          </p:cNvPr>
          <p:cNvSpPr>
            <a:spLocks noGrp="1"/>
          </p:cNvSpPr>
          <p:nvPr>
            <p:ph type="ctrTitle"/>
          </p:nvPr>
        </p:nvSpPr>
        <p:spPr>
          <a:xfrm>
            <a:off x="463825" y="2950387"/>
            <a:ext cx="3077044" cy="3531403"/>
          </a:xfrm>
        </p:spPr>
        <p:txBody>
          <a:bodyPr anchor="t">
            <a:normAutofit/>
          </a:bodyPr>
          <a:lstStyle/>
          <a:p>
            <a:pPr algn="r"/>
            <a:r>
              <a:rPr lang="en-US" sz="3200" dirty="0">
                <a:solidFill>
                  <a:schemeClr val="bg1"/>
                </a:solidFill>
              </a:rPr>
              <a:t>On Hidden Cultural Logics</a:t>
            </a:r>
          </a:p>
        </p:txBody>
      </p:sp>
      <p:sp>
        <p:nvSpPr>
          <p:cNvPr id="3" name="Subtitle 2">
            <a:extLst>
              <a:ext uri="{FF2B5EF4-FFF2-40B4-BE49-F238E27FC236}">
                <a16:creationId xmlns:a16="http://schemas.microsoft.com/office/drawing/2014/main" id="{03178F10-BA59-2143-AA0D-6C32D25587E1}"/>
              </a:ext>
            </a:extLst>
          </p:cNvPr>
          <p:cNvSpPr>
            <a:spLocks noGrp="1"/>
          </p:cNvSpPr>
          <p:nvPr>
            <p:ph type="subTitle" idx="1"/>
          </p:nvPr>
        </p:nvSpPr>
        <p:spPr>
          <a:xfrm>
            <a:off x="642026" y="525970"/>
            <a:ext cx="2937753" cy="1600225"/>
          </a:xfrm>
        </p:spPr>
        <p:txBody>
          <a:bodyPr anchor="b">
            <a:normAutofit/>
          </a:bodyPr>
          <a:lstStyle/>
          <a:p>
            <a:pPr algn="r"/>
            <a:r>
              <a:rPr lang="en-US" sz="1200" dirty="0">
                <a:solidFill>
                  <a:schemeClr val="bg1"/>
                </a:solidFill>
              </a:rPr>
              <a:t>section 3</a:t>
            </a:r>
          </a:p>
        </p:txBody>
      </p:sp>
    </p:spTree>
    <p:extLst>
      <p:ext uri="{BB962C8B-B14F-4D97-AF65-F5344CB8AC3E}">
        <p14:creationId xmlns:p14="http://schemas.microsoft.com/office/powerpoint/2010/main" val="963651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7" name="Rectangle 7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7CB70ABE-5324-A045-9786-278E5EEE9E00}"/>
              </a:ext>
            </a:extLst>
          </p:cNvPr>
          <p:cNvSpPr>
            <a:spLocks noGrp="1"/>
          </p:cNvSpPr>
          <p:nvPr>
            <p:ph type="title"/>
          </p:nvPr>
        </p:nvSpPr>
        <p:spPr>
          <a:xfrm>
            <a:off x="1380236" y="286601"/>
            <a:ext cx="5929422" cy="1852976"/>
          </a:xfrm>
        </p:spPr>
        <p:txBody>
          <a:bodyPr vert="horz" lIns="0" tIns="0" rIns="0" bIns="0" rtlCol="0" anchor="b">
            <a:normAutofit/>
          </a:bodyPr>
          <a:lstStyle/>
          <a:p>
            <a:r>
              <a:rPr lang="en-US" sz="4000"/>
              <a:t>Patterns of culture</a:t>
            </a:r>
          </a:p>
        </p:txBody>
      </p:sp>
      <p:sp>
        <p:nvSpPr>
          <p:cNvPr id="7" name="Content Placeholder 6">
            <a:extLst>
              <a:ext uri="{FF2B5EF4-FFF2-40B4-BE49-F238E27FC236}">
                <a16:creationId xmlns:a16="http://schemas.microsoft.com/office/drawing/2014/main" id="{FBD864FE-FA42-C14B-94B3-C64D6AF720BA}"/>
              </a:ext>
            </a:extLst>
          </p:cNvPr>
          <p:cNvSpPr>
            <a:spLocks noGrp="1"/>
          </p:cNvSpPr>
          <p:nvPr>
            <p:ph sz="half" idx="1"/>
          </p:nvPr>
        </p:nvSpPr>
        <p:spPr>
          <a:xfrm>
            <a:off x="1380237" y="2621381"/>
            <a:ext cx="5929422" cy="3322219"/>
          </a:xfrm>
        </p:spPr>
        <p:txBody>
          <a:bodyPr vert="horz" lIns="0" tIns="0" rIns="0" bIns="0" rtlCol="0">
            <a:normAutofit/>
          </a:bodyPr>
          <a:lstStyle/>
          <a:p>
            <a:r>
              <a:rPr lang="en-US" sz="1800" dirty="0"/>
              <a:t>“No man ever looks at the world with pristine eyes. He sees it edited by a definite set of customs and institutions and ways of thinking.” (read: culture) </a:t>
            </a:r>
          </a:p>
          <a:p>
            <a:r>
              <a:rPr lang="en-US" sz="1800" dirty="0"/>
              <a:t>“We do not see the lens through which we look”</a:t>
            </a:r>
          </a:p>
          <a:p>
            <a:endParaRPr lang="en-US" sz="1800" dirty="0"/>
          </a:p>
        </p:txBody>
      </p:sp>
      <p:sp>
        <p:nvSpPr>
          <p:cNvPr id="79" name="Rectangle 78">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chemeClr val="accent5"/>
              </a:gs>
              <a:gs pos="100000">
                <a:schemeClr val="accent2">
                  <a:lumMod val="60000"/>
                  <a:lumOff val="40000"/>
                  <a:alpha val="59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chemeClr val="accent6">
                  <a:lumMod val="75000"/>
                  <a:alpha val="61000"/>
                </a:schemeClr>
              </a:gs>
              <a:gs pos="99000">
                <a:schemeClr val="accent6">
                  <a:alpha val="87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Paperback Patterns of Culture Book">
            <a:extLst>
              <a:ext uri="{FF2B5EF4-FFF2-40B4-BE49-F238E27FC236}">
                <a16:creationId xmlns:a16="http://schemas.microsoft.com/office/drawing/2014/main" id="{6ECD9A93-D3DB-DB44-A6BC-D3A613AD78BB}"/>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t="5109" r="-1" b="3571"/>
          <a:stretch/>
        </p:blipFill>
        <p:spPr bwMode="auto">
          <a:xfrm>
            <a:off x="8115300" y="-12515"/>
            <a:ext cx="4076700" cy="6418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73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FEA5E-FE4D-1247-B687-BB06045C0574}"/>
              </a:ext>
            </a:extLst>
          </p:cNvPr>
          <p:cNvSpPr>
            <a:spLocks noGrp="1"/>
          </p:cNvSpPr>
          <p:nvPr>
            <p:ph type="title"/>
          </p:nvPr>
        </p:nvSpPr>
        <p:spPr/>
        <p:txBody>
          <a:bodyPr/>
          <a:lstStyle/>
          <a:p>
            <a:r>
              <a:rPr lang="en-US" dirty="0"/>
              <a:t>The gift - marcel </a:t>
            </a:r>
            <a:r>
              <a:rPr lang="en-US" dirty="0" err="1"/>
              <a:t>mauss</a:t>
            </a:r>
            <a:endParaRPr lang="en-US" dirty="0"/>
          </a:p>
        </p:txBody>
      </p:sp>
      <p:sp>
        <p:nvSpPr>
          <p:cNvPr id="3" name="Content Placeholder 2">
            <a:extLst>
              <a:ext uri="{FF2B5EF4-FFF2-40B4-BE49-F238E27FC236}">
                <a16:creationId xmlns:a16="http://schemas.microsoft.com/office/drawing/2014/main" id="{5B82316D-9FE1-6A49-94D7-DC9161BCA4FA}"/>
              </a:ext>
            </a:extLst>
          </p:cNvPr>
          <p:cNvSpPr>
            <a:spLocks noGrp="1"/>
          </p:cNvSpPr>
          <p:nvPr>
            <p:ph sz="half" idx="1"/>
          </p:nvPr>
        </p:nvSpPr>
        <p:spPr/>
        <p:txBody>
          <a:bodyPr>
            <a:normAutofit fontScale="92500" lnSpcReduction="20000"/>
          </a:bodyPr>
          <a:lstStyle/>
          <a:p>
            <a:pPr marL="444236"/>
            <a:r>
              <a:rPr lang="en-US" dirty="0">
                <a:latin typeface="Arial" charset="0"/>
              </a:rPr>
              <a:t>Gifting is a social norm that establishes and maintains social relationships</a:t>
            </a:r>
          </a:p>
          <a:p>
            <a:pPr marL="718556" lvl="1"/>
            <a:r>
              <a:rPr lang="en-US" dirty="0">
                <a:latin typeface="Arial" charset="0"/>
              </a:rPr>
              <a:t>Obligations of gifting, receiving, and repaying</a:t>
            </a:r>
          </a:p>
          <a:p>
            <a:pPr marL="718556" lvl="1"/>
            <a:r>
              <a:rPr lang="en-US" dirty="0">
                <a:latin typeface="Arial" charset="0"/>
              </a:rPr>
              <a:t>Reciprocity</a:t>
            </a:r>
          </a:p>
          <a:p>
            <a:pPr marL="718556" lvl="1"/>
            <a:r>
              <a:rPr lang="en-US" dirty="0">
                <a:latin typeface="Arial" charset="0"/>
              </a:rPr>
              <a:t>Generosity </a:t>
            </a:r>
            <a:r>
              <a:rPr lang="en-US" dirty="0">
                <a:latin typeface="Arial" charset="0"/>
                <a:sym typeface="Wingdings"/>
              </a:rPr>
              <a:t> </a:t>
            </a:r>
            <a:r>
              <a:rPr lang="en-US" dirty="0">
                <a:latin typeface="Arial" charset="0"/>
              </a:rPr>
              <a:t>Status and prestige</a:t>
            </a:r>
          </a:p>
          <a:p>
            <a:pPr marL="718556" lvl="1"/>
            <a:r>
              <a:rPr lang="en-US" dirty="0">
                <a:latin typeface="Arial" charset="0"/>
              </a:rPr>
              <a:t>“Bragging money”</a:t>
            </a:r>
          </a:p>
          <a:p>
            <a:pPr marL="718556" lvl="1"/>
            <a:r>
              <a:rPr lang="en-US" dirty="0">
                <a:latin typeface="Arial" charset="0"/>
              </a:rPr>
              <a:t>The “function” of gifting</a:t>
            </a:r>
          </a:p>
          <a:p>
            <a:endParaRPr lang="en-US" dirty="0"/>
          </a:p>
        </p:txBody>
      </p:sp>
      <p:pic>
        <p:nvPicPr>
          <p:cNvPr id="5" name="Content Placeholder 2" descr="514ffc8556cd233a8c32a241cb460362--birthday-in-a-box-birthday-gifts.jpg">
            <a:extLst>
              <a:ext uri="{FF2B5EF4-FFF2-40B4-BE49-F238E27FC236}">
                <a16:creationId xmlns:a16="http://schemas.microsoft.com/office/drawing/2014/main" id="{7099A19B-2082-3046-9D72-96E37565F96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l="2891" r="2891"/>
          <a:stretch>
            <a:fillRect/>
          </a:stretch>
        </p:blipFill>
        <p:spPr>
          <a:xfrm>
            <a:off x="7222552" y="2112963"/>
            <a:ext cx="3933384" cy="3959225"/>
          </a:xfrm>
        </p:spPr>
      </p:pic>
    </p:spTree>
    <p:extLst>
      <p:ext uri="{BB962C8B-B14F-4D97-AF65-F5344CB8AC3E}">
        <p14:creationId xmlns:p14="http://schemas.microsoft.com/office/powerpoint/2010/main" val="151127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EC51C-FDAC-9A46-91B5-333B695E9EED}"/>
              </a:ext>
            </a:extLst>
          </p:cNvPr>
          <p:cNvSpPr>
            <a:spLocks noGrp="1"/>
          </p:cNvSpPr>
          <p:nvPr>
            <p:ph type="title"/>
          </p:nvPr>
        </p:nvSpPr>
        <p:spPr/>
        <p:txBody>
          <a:bodyPr/>
          <a:lstStyle/>
          <a:p>
            <a:r>
              <a:rPr lang="en-US" dirty="0">
                <a:hlinkClick r:id="rId2"/>
              </a:rPr>
              <a:t>Andy and Dwight gift each other favors</a:t>
            </a:r>
            <a:endParaRPr lang="en-US" dirty="0"/>
          </a:p>
        </p:txBody>
      </p:sp>
      <p:sp>
        <p:nvSpPr>
          <p:cNvPr id="3" name="Content Placeholder 2">
            <a:extLst>
              <a:ext uri="{FF2B5EF4-FFF2-40B4-BE49-F238E27FC236}">
                <a16:creationId xmlns:a16="http://schemas.microsoft.com/office/drawing/2014/main" id="{1839707A-841A-BA4A-89A2-88B4192C0B04}"/>
              </a:ext>
            </a:extLst>
          </p:cNvPr>
          <p:cNvSpPr>
            <a:spLocks noGrp="1"/>
          </p:cNvSpPr>
          <p:nvPr>
            <p:ph sz="half" idx="1"/>
          </p:nvPr>
        </p:nvSpPr>
        <p:spPr/>
        <p:txBody>
          <a:bodyPr/>
          <a:lstStyle/>
          <a:p>
            <a:endParaRPr lang="en-US" dirty="0"/>
          </a:p>
        </p:txBody>
      </p:sp>
      <p:sp>
        <p:nvSpPr>
          <p:cNvPr id="4" name="Content Placeholder 3">
            <a:extLst>
              <a:ext uri="{FF2B5EF4-FFF2-40B4-BE49-F238E27FC236}">
                <a16:creationId xmlns:a16="http://schemas.microsoft.com/office/drawing/2014/main" id="{09B90C86-83DF-8C43-8561-2755A4D61E1D}"/>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932183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895A95D-DE8A-F94D-A369-82CB25C67142}"/>
              </a:ext>
            </a:extLst>
          </p:cNvPr>
          <p:cNvSpPr>
            <a:spLocks noGrp="1"/>
          </p:cNvSpPr>
          <p:nvPr>
            <p:ph type="body" idx="1"/>
          </p:nvPr>
        </p:nvSpPr>
        <p:spPr/>
        <p:txBody>
          <a:bodyPr/>
          <a:lstStyle/>
          <a:p>
            <a:r>
              <a:rPr lang="en-US" dirty="0"/>
              <a:t>Key Idea:</a:t>
            </a:r>
          </a:p>
        </p:txBody>
      </p:sp>
      <p:sp>
        <p:nvSpPr>
          <p:cNvPr id="6" name="Content Placeholder 5">
            <a:extLst>
              <a:ext uri="{FF2B5EF4-FFF2-40B4-BE49-F238E27FC236}">
                <a16:creationId xmlns:a16="http://schemas.microsoft.com/office/drawing/2014/main" id="{B4E1DF4D-5B4A-784D-AC91-EDCC41A10752}"/>
              </a:ext>
            </a:extLst>
          </p:cNvPr>
          <p:cNvSpPr>
            <a:spLocks noGrp="1"/>
          </p:cNvSpPr>
          <p:nvPr>
            <p:ph sz="half" idx="2"/>
          </p:nvPr>
        </p:nvSpPr>
        <p:spPr/>
        <p:txBody>
          <a:bodyPr>
            <a:normAutofit fontScale="92500" lnSpcReduction="10000"/>
          </a:bodyPr>
          <a:lstStyle/>
          <a:p>
            <a:r>
              <a:rPr lang="en-US" dirty="0"/>
              <a:t>Culture a product of the mind</a:t>
            </a:r>
          </a:p>
          <a:p>
            <a:r>
              <a:rPr lang="en-US" dirty="0"/>
              <a:t>Universal structures of human thought</a:t>
            </a:r>
          </a:p>
          <a:p>
            <a:pPr lvl="1"/>
            <a:r>
              <a:rPr lang="en-US" dirty="0"/>
              <a:t>Binary contrasts</a:t>
            </a:r>
          </a:p>
          <a:p>
            <a:r>
              <a:rPr lang="en-US" dirty="0"/>
              <a:t>Similar thought structures -&gt; similar cultural traits</a:t>
            </a:r>
          </a:p>
          <a:p>
            <a:r>
              <a:rPr lang="en-US" dirty="0"/>
              <a:t>Kinship, myths, religion in “indigenous” (read: non-Western) societies</a:t>
            </a:r>
          </a:p>
          <a:p>
            <a:endParaRPr lang="en-US" dirty="0"/>
          </a:p>
        </p:txBody>
      </p:sp>
      <p:sp>
        <p:nvSpPr>
          <p:cNvPr id="7" name="Text Placeholder 6">
            <a:extLst>
              <a:ext uri="{FF2B5EF4-FFF2-40B4-BE49-F238E27FC236}">
                <a16:creationId xmlns:a16="http://schemas.microsoft.com/office/drawing/2014/main" id="{B685678C-33B9-034C-A55C-6EB58502BDE6}"/>
              </a:ext>
            </a:extLst>
          </p:cNvPr>
          <p:cNvSpPr>
            <a:spLocks noGrp="1"/>
          </p:cNvSpPr>
          <p:nvPr>
            <p:ph type="body" sz="quarter" idx="3"/>
          </p:nvPr>
        </p:nvSpPr>
        <p:spPr/>
        <p:txBody>
          <a:bodyPr/>
          <a:lstStyle/>
          <a:p>
            <a:r>
              <a:rPr lang="en-US" dirty="0"/>
              <a:t>Key Figure:</a:t>
            </a:r>
          </a:p>
        </p:txBody>
      </p:sp>
      <p:sp>
        <p:nvSpPr>
          <p:cNvPr id="8" name="Content Placeholder 7">
            <a:extLst>
              <a:ext uri="{FF2B5EF4-FFF2-40B4-BE49-F238E27FC236}">
                <a16:creationId xmlns:a16="http://schemas.microsoft.com/office/drawing/2014/main" id="{D39A3FF1-B30C-154D-960A-8DF3D49996BE}"/>
              </a:ext>
            </a:extLst>
          </p:cNvPr>
          <p:cNvSpPr>
            <a:spLocks noGrp="1"/>
          </p:cNvSpPr>
          <p:nvPr>
            <p:ph sz="quarter" idx="4"/>
          </p:nvPr>
        </p:nvSpPr>
        <p:spPr/>
        <p:txBody>
          <a:bodyPr/>
          <a:lstStyle/>
          <a:p>
            <a:r>
              <a:rPr lang="en-US" dirty="0"/>
              <a:t>Claude Levi-Strauss</a:t>
            </a:r>
          </a:p>
          <a:p>
            <a:pPr lvl="1"/>
            <a:r>
              <a:rPr lang="en-US" dirty="0"/>
              <a:t>Best bud of Boas</a:t>
            </a:r>
          </a:p>
        </p:txBody>
      </p:sp>
      <p:sp>
        <p:nvSpPr>
          <p:cNvPr id="2" name="Title 1">
            <a:extLst>
              <a:ext uri="{FF2B5EF4-FFF2-40B4-BE49-F238E27FC236}">
                <a16:creationId xmlns:a16="http://schemas.microsoft.com/office/drawing/2014/main" id="{5B0A6EEB-4B47-4342-8D3B-22F0F901D4F6}"/>
              </a:ext>
            </a:extLst>
          </p:cNvPr>
          <p:cNvSpPr>
            <a:spLocks noGrp="1"/>
          </p:cNvSpPr>
          <p:nvPr>
            <p:ph type="title"/>
          </p:nvPr>
        </p:nvSpPr>
        <p:spPr/>
        <p:txBody>
          <a:bodyPr/>
          <a:lstStyle/>
          <a:p>
            <a:r>
              <a:rPr lang="en-US" dirty="0"/>
              <a:t>French Structuralism</a:t>
            </a:r>
          </a:p>
        </p:txBody>
      </p:sp>
    </p:spTree>
    <p:extLst>
      <p:ext uri="{BB962C8B-B14F-4D97-AF65-F5344CB8AC3E}">
        <p14:creationId xmlns:p14="http://schemas.microsoft.com/office/powerpoint/2010/main" val="148931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11D6A2A3-F101-46F7-8B6F-1C699CAFE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158E214C-53DA-5546-9E5A-CFD0A827C687}"/>
              </a:ext>
            </a:extLst>
          </p:cNvPr>
          <p:cNvSpPr>
            <a:spLocks noGrp="1"/>
          </p:cNvSpPr>
          <p:nvPr>
            <p:ph type="title"/>
          </p:nvPr>
        </p:nvSpPr>
        <p:spPr>
          <a:xfrm>
            <a:off x="1371600" y="457200"/>
            <a:ext cx="4911393" cy="1556724"/>
          </a:xfrm>
        </p:spPr>
        <p:txBody>
          <a:bodyPr vert="horz" lIns="0" tIns="0" rIns="0" bIns="0" rtlCol="0" anchor="b">
            <a:normAutofit/>
          </a:bodyPr>
          <a:lstStyle/>
          <a:p>
            <a:pPr>
              <a:lnSpc>
                <a:spcPct val="90000"/>
              </a:lnSpc>
            </a:pPr>
            <a:r>
              <a:rPr lang="en-US" dirty="0"/>
              <a:t>Language and the analysis of social laws</a:t>
            </a:r>
            <a:endParaRPr lang="en-US"/>
          </a:p>
        </p:txBody>
      </p:sp>
      <p:sp>
        <p:nvSpPr>
          <p:cNvPr id="7" name="Content Placeholder 6">
            <a:extLst>
              <a:ext uri="{FF2B5EF4-FFF2-40B4-BE49-F238E27FC236}">
                <a16:creationId xmlns:a16="http://schemas.microsoft.com/office/drawing/2014/main" id="{39696E35-7986-7348-A405-C7A3889B77DE}"/>
              </a:ext>
            </a:extLst>
          </p:cNvPr>
          <p:cNvSpPr>
            <a:spLocks noGrp="1"/>
          </p:cNvSpPr>
          <p:nvPr>
            <p:ph sz="half" idx="1"/>
          </p:nvPr>
        </p:nvSpPr>
        <p:spPr>
          <a:xfrm>
            <a:off x="1371601" y="2345635"/>
            <a:ext cx="4911392" cy="3583940"/>
          </a:xfrm>
        </p:spPr>
        <p:txBody>
          <a:bodyPr vert="horz" lIns="0" tIns="0" rIns="0" bIns="0" rtlCol="0" anchor="t">
            <a:normAutofit/>
          </a:bodyPr>
          <a:lstStyle/>
          <a:p>
            <a:r>
              <a:rPr lang="en-US" sz="1600" dirty="0"/>
              <a:t>Language</a:t>
            </a:r>
          </a:p>
          <a:p>
            <a:pPr lvl="1"/>
            <a:r>
              <a:rPr lang="en-US" sz="1600" dirty="0"/>
              <a:t>Divisible into (unconscious) phonemes and grammatical laws</a:t>
            </a:r>
          </a:p>
          <a:p>
            <a:r>
              <a:rPr lang="en-US" sz="1600" dirty="0"/>
              <a:t>What about other social behaviors?</a:t>
            </a:r>
          </a:p>
          <a:p>
            <a:pPr lvl="1"/>
            <a:r>
              <a:rPr lang="en-US" sz="1600" dirty="0"/>
              <a:t>Marriage and residency patterns</a:t>
            </a:r>
          </a:p>
          <a:p>
            <a:pPr lvl="1"/>
            <a:r>
              <a:rPr lang="en-US" sz="1600" dirty="0"/>
              <a:t>Myths and folklore</a:t>
            </a:r>
          </a:p>
          <a:p>
            <a:pPr lvl="1"/>
            <a:r>
              <a:rPr lang="en-US" sz="1600" dirty="0"/>
              <a:t>Art</a:t>
            </a:r>
          </a:p>
          <a:p>
            <a:pPr lvl="1"/>
            <a:r>
              <a:rPr lang="en-US" sz="1600" dirty="0"/>
              <a:t>Religion</a:t>
            </a:r>
          </a:p>
        </p:txBody>
      </p:sp>
      <p:pic>
        <p:nvPicPr>
          <p:cNvPr id="9" name="Content Placeholder 11">
            <a:extLst>
              <a:ext uri="{FF2B5EF4-FFF2-40B4-BE49-F238E27FC236}">
                <a16:creationId xmlns:a16="http://schemas.microsoft.com/office/drawing/2014/main" id="{C2BCB8AC-D1F4-9E4E-9503-3B160A998EEB}"/>
              </a:ext>
            </a:extLst>
          </p:cNvPr>
          <p:cNvPicPr>
            <a:picLocks noGrp="1" noChangeAspect="1"/>
          </p:cNvPicPr>
          <p:nvPr>
            <p:ph sz="half" idx="2"/>
          </p:nvPr>
        </p:nvPicPr>
        <p:blipFill>
          <a:blip r:embed="rId2"/>
          <a:stretch>
            <a:fillRect/>
          </a:stretch>
        </p:blipFill>
        <p:spPr>
          <a:xfrm>
            <a:off x="6644639" y="1672702"/>
            <a:ext cx="5090161" cy="3041371"/>
          </a:xfrm>
          <a:prstGeom prst="rect">
            <a:avLst/>
          </a:prstGeom>
        </p:spPr>
      </p:pic>
      <p:sp>
        <p:nvSpPr>
          <p:cNvPr id="20" name="Rectangle 19">
            <a:extLst>
              <a:ext uri="{FF2B5EF4-FFF2-40B4-BE49-F238E27FC236}">
                <a16:creationId xmlns:a16="http://schemas.microsoft.com/office/drawing/2014/main" id="{529E760E-527D-4053-A309-F2BDE1250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6400800"/>
            <a:ext cx="12191999" cy="457198"/>
          </a:xfrm>
          <a:prstGeom prst="rect">
            <a:avLst/>
          </a:prstGeom>
          <a:gradFill>
            <a:gsLst>
              <a:gs pos="0">
                <a:schemeClr val="accent2"/>
              </a:gs>
              <a:gs pos="100000">
                <a:schemeClr val="accent6">
                  <a:lumMod val="75000"/>
                  <a:alpha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153D448-4ED1-429A-A28C-8316DE7CA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8"/>
            <a:ext cx="8153396" cy="448831"/>
          </a:xfrm>
          <a:prstGeom prst="rect">
            <a:avLst/>
          </a:prstGeom>
          <a:gradFill>
            <a:gsLst>
              <a:gs pos="0">
                <a:schemeClr val="accent5">
                  <a:alpha val="5000"/>
                </a:schemeClr>
              </a:gs>
              <a:gs pos="99000">
                <a:schemeClr val="accent5">
                  <a:alpha val="72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960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55F7C0D-DA57-2747-BEDC-ACC7B622C46B}"/>
              </a:ext>
            </a:extLst>
          </p:cNvPr>
          <p:cNvSpPr>
            <a:spLocks noGrp="1"/>
          </p:cNvSpPr>
          <p:nvPr>
            <p:ph type="body" idx="1"/>
          </p:nvPr>
        </p:nvSpPr>
        <p:spPr/>
        <p:txBody>
          <a:bodyPr/>
          <a:lstStyle/>
          <a:p>
            <a:r>
              <a:rPr lang="en-US" dirty="0"/>
              <a:t>Key Text:</a:t>
            </a:r>
          </a:p>
        </p:txBody>
      </p:sp>
      <p:sp>
        <p:nvSpPr>
          <p:cNvPr id="7" name="Content Placeholder 6">
            <a:extLst>
              <a:ext uri="{FF2B5EF4-FFF2-40B4-BE49-F238E27FC236}">
                <a16:creationId xmlns:a16="http://schemas.microsoft.com/office/drawing/2014/main" id="{29C51D60-C6FD-3943-9309-3C1B6CFB1B1A}"/>
              </a:ext>
            </a:extLst>
          </p:cNvPr>
          <p:cNvSpPr>
            <a:spLocks noGrp="1"/>
          </p:cNvSpPr>
          <p:nvPr>
            <p:ph sz="half" idx="2"/>
          </p:nvPr>
        </p:nvSpPr>
        <p:spPr/>
        <p:txBody>
          <a:bodyPr>
            <a:normAutofit/>
          </a:bodyPr>
          <a:lstStyle/>
          <a:p>
            <a:r>
              <a:rPr lang="en-US" dirty="0"/>
              <a:t>Facing Mt. Kenya</a:t>
            </a:r>
          </a:p>
          <a:p>
            <a:pPr lvl="1"/>
            <a:r>
              <a:rPr lang="en-US" dirty="0"/>
              <a:t>The </a:t>
            </a:r>
            <a:r>
              <a:rPr lang="en-US" dirty="0" err="1"/>
              <a:t>Gikuyu</a:t>
            </a:r>
            <a:r>
              <a:rPr lang="en-US" dirty="0"/>
              <a:t> people</a:t>
            </a:r>
          </a:p>
          <a:p>
            <a:pPr lvl="1"/>
            <a:r>
              <a:rPr lang="en-US" dirty="0"/>
              <a:t>Colonial context</a:t>
            </a:r>
          </a:p>
          <a:p>
            <a:pPr lvl="1"/>
            <a:r>
              <a:rPr lang="en-US" dirty="0" err="1"/>
              <a:t>Gikuyu</a:t>
            </a:r>
            <a:r>
              <a:rPr lang="en-US" dirty="0"/>
              <a:t> representations of fairness and ethics</a:t>
            </a:r>
          </a:p>
          <a:p>
            <a:pPr lvl="1"/>
            <a:r>
              <a:rPr lang="en-US" dirty="0"/>
              <a:t>Morality through storytelling</a:t>
            </a:r>
          </a:p>
          <a:p>
            <a:endParaRPr lang="en-US" dirty="0"/>
          </a:p>
        </p:txBody>
      </p:sp>
      <p:sp>
        <p:nvSpPr>
          <p:cNvPr id="8" name="Text Placeholder 7">
            <a:extLst>
              <a:ext uri="{FF2B5EF4-FFF2-40B4-BE49-F238E27FC236}">
                <a16:creationId xmlns:a16="http://schemas.microsoft.com/office/drawing/2014/main" id="{02675A72-2142-E24C-95B3-A515CD388C5E}"/>
              </a:ext>
            </a:extLst>
          </p:cNvPr>
          <p:cNvSpPr>
            <a:spLocks noGrp="1"/>
          </p:cNvSpPr>
          <p:nvPr>
            <p:ph type="body" sz="quarter" idx="3"/>
          </p:nvPr>
        </p:nvSpPr>
        <p:spPr/>
        <p:txBody>
          <a:bodyPr/>
          <a:lstStyle/>
          <a:p>
            <a:r>
              <a:rPr lang="en-US" dirty="0"/>
              <a:t>Key Figure</a:t>
            </a:r>
          </a:p>
        </p:txBody>
      </p:sp>
      <p:sp>
        <p:nvSpPr>
          <p:cNvPr id="9" name="Content Placeholder 8">
            <a:extLst>
              <a:ext uri="{FF2B5EF4-FFF2-40B4-BE49-F238E27FC236}">
                <a16:creationId xmlns:a16="http://schemas.microsoft.com/office/drawing/2014/main" id="{FF61CA24-C857-654C-8876-86A42A33303F}"/>
              </a:ext>
            </a:extLst>
          </p:cNvPr>
          <p:cNvSpPr>
            <a:spLocks noGrp="1"/>
          </p:cNvSpPr>
          <p:nvPr>
            <p:ph sz="quarter" idx="4"/>
          </p:nvPr>
        </p:nvSpPr>
        <p:spPr/>
        <p:txBody>
          <a:bodyPr/>
          <a:lstStyle/>
          <a:p>
            <a:r>
              <a:rPr lang="en-US" dirty="0"/>
              <a:t>Jomo Kenyatta</a:t>
            </a:r>
          </a:p>
          <a:p>
            <a:endParaRPr lang="en-US" dirty="0"/>
          </a:p>
        </p:txBody>
      </p:sp>
      <p:sp>
        <p:nvSpPr>
          <p:cNvPr id="5" name="Title 4">
            <a:extLst>
              <a:ext uri="{FF2B5EF4-FFF2-40B4-BE49-F238E27FC236}">
                <a16:creationId xmlns:a16="http://schemas.microsoft.com/office/drawing/2014/main" id="{6239BAEF-D6E7-4640-BF1E-B49588FCB288}"/>
              </a:ext>
            </a:extLst>
          </p:cNvPr>
          <p:cNvSpPr>
            <a:spLocks noGrp="1"/>
          </p:cNvSpPr>
          <p:nvPr>
            <p:ph type="title"/>
          </p:nvPr>
        </p:nvSpPr>
        <p:spPr/>
        <p:txBody>
          <a:bodyPr>
            <a:normAutofit fontScale="90000"/>
          </a:bodyPr>
          <a:lstStyle/>
          <a:p>
            <a:r>
              <a:rPr lang="en-US" dirty="0"/>
              <a:t>Functionalism meets anti-colonialism meets native ethnography</a:t>
            </a:r>
          </a:p>
        </p:txBody>
      </p:sp>
      <p:pic>
        <p:nvPicPr>
          <p:cNvPr id="10" name="Content Placeholder 2">
            <a:extLst>
              <a:ext uri="{FF2B5EF4-FFF2-40B4-BE49-F238E27FC236}">
                <a16:creationId xmlns:a16="http://schemas.microsoft.com/office/drawing/2014/main" id="{BE98F847-9D8F-6B4C-BE75-4BE8030428C5}"/>
              </a:ext>
            </a:extLst>
          </p:cNvPr>
          <p:cNvPicPr>
            <a:picLocks noChangeAspect="1"/>
          </p:cNvPicPr>
          <p:nvPr/>
        </p:nvPicPr>
        <p:blipFill>
          <a:blip r:embed="rId2"/>
          <a:stretch>
            <a:fillRect/>
          </a:stretch>
        </p:blipFill>
        <p:spPr>
          <a:xfrm>
            <a:off x="6945435" y="3467522"/>
            <a:ext cx="3874965" cy="2572546"/>
          </a:xfrm>
          <a:prstGeom prst="rect">
            <a:avLst/>
          </a:prstGeom>
        </p:spPr>
      </p:pic>
    </p:spTree>
    <p:extLst>
      <p:ext uri="{BB962C8B-B14F-4D97-AF65-F5344CB8AC3E}">
        <p14:creationId xmlns:p14="http://schemas.microsoft.com/office/powerpoint/2010/main" val="421151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D8FAF097-5073-4347-985F-3B9C1042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8D7056A9-8CB2-D34D-9351-673DF0C7AADD}"/>
              </a:ext>
            </a:extLst>
          </p:cNvPr>
          <p:cNvSpPr>
            <a:spLocks noGrp="1"/>
          </p:cNvSpPr>
          <p:nvPr>
            <p:ph type="title"/>
          </p:nvPr>
        </p:nvSpPr>
        <p:spPr>
          <a:xfrm>
            <a:off x="1371599" y="474031"/>
            <a:ext cx="9448801" cy="1003895"/>
          </a:xfrm>
        </p:spPr>
        <p:txBody>
          <a:bodyPr anchor="b">
            <a:normAutofit/>
          </a:bodyPr>
          <a:lstStyle/>
          <a:p>
            <a:r>
              <a:rPr lang="en-US" dirty="0"/>
              <a:t>Key takeaways</a:t>
            </a:r>
          </a:p>
        </p:txBody>
      </p:sp>
      <p:sp>
        <p:nvSpPr>
          <p:cNvPr id="15" name="Rectangle 14">
            <a:extLst>
              <a:ext uri="{FF2B5EF4-FFF2-40B4-BE49-F238E27FC236}">
                <a16:creationId xmlns:a16="http://schemas.microsoft.com/office/drawing/2014/main" id="{445029C0-7C9E-4B38-AF9F-4F41075F64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22416BE-CA7D-4941-954A-840BCE5B84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6">
            <a:extLst>
              <a:ext uri="{FF2B5EF4-FFF2-40B4-BE49-F238E27FC236}">
                <a16:creationId xmlns:a16="http://schemas.microsoft.com/office/drawing/2014/main" id="{BFC25025-B79A-4167-AF01-E3B6133F8CD0}"/>
              </a:ext>
            </a:extLst>
          </p:cNvPr>
          <p:cNvGraphicFramePr>
            <a:graphicFrameLocks noGrp="1"/>
          </p:cNvGraphicFramePr>
          <p:nvPr>
            <p:ph idx="1"/>
            <p:extLst>
              <p:ext uri="{D42A27DB-BD31-4B8C-83A1-F6EECF244321}">
                <p14:modId xmlns:p14="http://schemas.microsoft.com/office/powerpoint/2010/main" val="213220424"/>
              </p:ext>
            </p:extLst>
          </p:nvPr>
        </p:nvGraphicFramePr>
        <p:xfrm>
          <a:off x="1371600" y="1913860"/>
          <a:ext cx="9448800" cy="3902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6390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383CC5D-71E8-4CB2-8E4A-F1E4FF6DC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DA5AC1-43C5-4243-9028-07DBB80D0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4EDA1C-27A1-4C83-ACE4-6675EC924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C2185E4-B584-4B9D-9440-DEA0FB9D9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F33EC8A-EE0A-4395-97E2-DAD467CF7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F85DA95-16A4-404E-9BFF-27F8E4FC7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B832DF-74BF-2741-9839-EC7D0474EC4D}"/>
              </a:ext>
            </a:extLst>
          </p:cNvPr>
          <p:cNvSpPr>
            <a:spLocks noGrp="1"/>
          </p:cNvSpPr>
          <p:nvPr>
            <p:ph type="title"/>
          </p:nvPr>
        </p:nvSpPr>
        <p:spPr>
          <a:xfrm>
            <a:off x="1157084" y="374427"/>
            <a:ext cx="10374517" cy="971512"/>
          </a:xfrm>
        </p:spPr>
        <p:txBody>
          <a:bodyPr anchor="ctr">
            <a:normAutofit fontScale="90000"/>
          </a:bodyPr>
          <a:lstStyle/>
          <a:p>
            <a:r>
              <a:rPr lang="en-US" sz="3200" dirty="0">
                <a:solidFill>
                  <a:schemeClr val="bg1"/>
                </a:solidFill>
              </a:rPr>
              <a:t>Big idea: </a:t>
            </a:r>
            <a:br>
              <a:rPr lang="en-US" sz="3200" dirty="0">
                <a:solidFill>
                  <a:schemeClr val="bg1"/>
                </a:solidFill>
              </a:rPr>
            </a:br>
            <a:r>
              <a:rPr lang="en-US" sz="3200" dirty="0">
                <a:solidFill>
                  <a:schemeClr val="bg1"/>
                </a:solidFill>
              </a:rPr>
              <a:t>what causes cultural patterns?</a:t>
            </a:r>
          </a:p>
        </p:txBody>
      </p:sp>
      <p:sp>
        <p:nvSpPr>
          <p:cNvPr id="3" name="Content Placeholder 2">
            <a:extLst>
              <a:ext uri="{FF2B5EF4-FFF2-40B4-BE49-F238E27FC236}">
                <a16:creationId xmlns:a16="http://schemas.microsoft.com/office/drawing/2014/main" id="{4B8915E0-EE00-5944-93A1-ED53C8B245B2}"/>
              </a:ext>
            </a:extLst>
          </p:cNvPr>
          <p:cNvSpPr>
            <a:spLocks noGrp="1"/>
          </p:cNvSpPr>
          <p:nvPr>
            <p:ph idx="1"/>
          </p:nvPr>
        </p:nvSpPr>
        <p:spPr/>
        <p:txBody>
          <a:bodyPr/>
          <a:lstStyle/>
          <a:p>
            <a:pPr marL="0" indent="0">
              <a:buNone/>
            </a:pPr>
            <a:r>
              <a:rPr lang="en-US" dirty="0"/>
              <a:t>Some cultural patterns seem too common or complicated to be explained by historical particularism, diffusion, or coincidence. Is it possible that humans have a "psychic unity" that tends to produce similar cultural patterns across different groups? Things like adaptive behavioral norms, dichotomous thinking, gift exchanges, origin stories, and morality? This week, we explore theories of hidden cultural logics: invisible yet prevalent human tendencies that drive cultural patterns.</a:t>
            </a:r>
          </a:p>
        </p:txBody>
      </p:sp>
    </p:spTree>
    <p:extLst>
      <p:ext uri="{BB962C8B-B14F-4D97-AF65-F5344CB8AC3E}">
        <p14:creationId xmlns:p14="http://schemas.microsoft.com/office/powerpoint/2010/main" val="2099889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DA6D0-1B9E-2B45-8B5C-B5317A4C68EB}"/>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FCAAC89C-A962-4945-AE71-B5152E75D17D}"/>
              </a:ext>
            </a:extLst>
          </p:cNvPr>
          <p:cNvSpPr>
            <a:spLocks noGrp="1"/>
          </p:cNvSpPr>
          <p:nvPr>
            <p:ph idx="1"/>
          </p:nvPr>
        </p:nvSpPr>
        <p:spPr/>
        <p:txBody>
          <a:bodyPr/>
          <a:lstStyle/>
          <a:p>
            <a:pPr marL="0" indent="0">
              <a:buNone/>
            </a:pPr>
            <a:r>
              <a:rPr lang="en-US" dirty="0"/>
              <a:t>By the end of this week, students will be able to:</a:t>
            </a:r>
          </a:p>
          <a:p>
            <a:pPr lvl="0"/>
            <a:r>
              <a:rPr lang="en-US" dirty="0"/>
              <a:t>Identify key figures and theories in these genres</a:t>
            </a:r>
          </a:p>
          <a:p>
            <a:pPr lvl="0"/>
            <a:r>
              <a:rPr lang="en-US" dirty="0"/>
              <a:t>Explain insights and limitations of these theoretical paradigms</a:t>
            </a:r>
          </a:p>
        </p:txBody>
      </p:sp>
    </p:spTree>
    <p:extLst>
      <p:ext uri="{BB962C8B-B14F-4D97-AF65-F5344CB8AC3E}">
        <p14:creationId xmlns:p14="http://schemas.microsoft.com/office/powerpoint/2010/main" val="3714620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8F1DA978-2FF0-4E09-976F-91C6D4AA52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EC398C5-5C2E-4038-9DB3-DE2B5A9BE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0619" y="381383"/>
            <a:ext cx="6858000" cy="6095233"/>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2F10B26-073B-4B10-8AAA-161242DD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25488" y="125488"/>
            <a:ext cx="6346209" cy="6095235"/>
          </a:xfrm>
          <a:prstGeom prst="rect">
            <a:avLst/>
          </a:prstGeom>
          <a:gradFill>
            <a:gsLst>
              <a:gs pos="0">
                <a:schemeClr val="accent5">
                  <a:lumMod val="60000"/>
                  <a:lumOff val="40000"/>
                  <a:alpha val="0"/>
                </a:schemeClr>
              </a:gs>
              <a:gs pos="99000">
                <a:schemeClr val="accent2">
                  <a:alpha val="90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10DBBC7-698F-4A54-B1CB-A99F9CC35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788104" y="2550870"/>
            <a:ext cx="2501979" cy="6112279"/>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579BBB12-9455-421B-86B2-0EA775202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72450" y="728296"/>
            <a:ext cx="4808302" cy="4808302"/>
          </a:xfrm>
          <a:prstGeom prst="ellipse">
            <a:avLst/>
          </a:pr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165D86-1ACB-764C-AB3D-5B221CF4C637}"/>
              </a:ext>
            </a:extLst>
          </p:cNvPr>
          <p:cNvSpPr>
            <a:spLocks noGrp="1"/>
          </p:cNvSpPr>
          <p:nvPr>
            <p:ph type="title"/>
          </p:nvPr>
        </p:nvSpPr>
        <p:spPr>
          <a:xfrm>
            <a:off x="872556" y="740563"/>
            <a:ext cx="4688488" cy="3232560"/>
          </a:xfrm>
        </p:spPr>
        <p:txBody>
          <a:bodyPr vert="horz" lIns="0" tIns="0" rIns="0" bIns="0" rtlCol="0" anchor="b">
            <a:normAutofit/>
          </a:bodyPr>
          <a:lstStyle/>
          <a:p>
            <a:r>
              <a:rPr lang="en-US" sz="4000" spc="750" dirty="0">
                <a:solidFill>
                  <a:schemeClr val="bg1"/>
                </a:solidFill>
              </a:rPr>
              <a:t>On hidden cultural logics</a:t>
            </a:r>
          </a:p>
        </p:txBody>
      </p:sp>
      <p:pic>
        <p:nvPicPr>
          <p:cNvPr id="7" name="Graphic 6" descr="Head with Gears">
            <a:extLst>
              <a:ext uri="{FF2B5EF4-FFF2-40B4-BE49-F238E27FC236}">
                <a16:creationId xmlns:a16="http://schemas.microsoft.com/office/drawing/2014/main" id="{8DB6B657-3F8C-4A93-838E-FBAA936930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19154" y="1199785"/>
            <a:ext cx="4449692" cy="4449692"/>
          </a:xfrm>
          <a:prstGeom prst="rect">
            <a:avLst/>
          </a:prstGeom>
        </p:spPr>
      </p:pic>
    </p:spTree>
    <p:extLst>
      <p:ext uri="{BB962C8B-B14F-4D97-AF65-F5344CB8AC3E}">
        <p14:creationId xmlns:p14="http://schemas.microsoft.com/office/powerpoint/2010/main" val="1118464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28DACFC-D90E-4BFD-98DE-38A527847A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4E9F5B4-A068-4ABE-8601-6BC199F16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91999" cy="6858000"/>
          </a:xfrm>
          <a:prstGeom prst="rect">
            <a:avLst/>
          </a:prstGeom>
          <a:gradFill>
            <a:gsLst>
              <a:gs pos="0">
                <a:schemeClr val="accent5">
                  <a:alpha val="75000"/>
                </a:schemeClr>
              </a:gs>
              <a:gs pos="100000">
                <a:schemeClr val="accent2">
                  <a:lumMod val="60000"/>
                  <a:lumOff val="40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EF8B388-A1B5-412F-8724-38B96C8AF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456773"/>
            <a:ext cx="12191999" cy="6400800"/>
          </a:xfrm>
          <a:prstGeom prst="rect">
            <a:avLst/>
          </a:prstGeom>
          <a:gradFill>
            <a:gsLst>
              <a:gs pos="0">
                <a:schemeClr val="accent5">
                  <a:alpha val="37000"/>
                </a:schemeClr>
              </a:gs>
              <a:gs pos="100000">
                <a:schemeClr val="accent2"/>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5A44F65-05A5-4129-9896-3ECBAF7786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96001" cy="6858000"/>
          </a:xfrm>
          <a:prstGeom prst="rect">
            <a:avLst/>
          </a:prstGeom>
          <a:gradFill>
            <a:gsLst>
              <a:gs pos="19000">
                <a:schemeClr val="accent2">
                  <a:alpha val="41000"/>
                </a:schemeClr>
              </a:gs>
              <a:gs pos="99000">
                <a:schemeClr val="accent4">
                  <a:alpha val="56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3">
            <a:extLst>
              <a:ext uri="{FF2B5EF4-FFF2-40B4-BE49-F238E27FC236}">
                <a16:creationId xmlns:a16="http://schemas.microsoft.com/office/drawing/2014/main" id="{94A016FC-694E-41AA-BA4F-FC9773637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550089" y="-827673"/>
            <a:ext cx="5115722" cy="10255626"/>
          </a:xfrm>
          <a:custGeom>
            <a:avLst/>
            <a:gdLst>
              <a:gd name="connsiteX0" fmla="*/ 2065105 w 2065105"/>
              <a:gd name="connsiteY0" fmla="*/ 0 h 4139967"/>
              <a:gd name="connsiteX1" fmla="*/ 2065105 w 2065105"/>
              <a:gd name="connsiteY1" fmla="*/ 4139967 h 4139967"/>
              <a:gd name="connsiteX2" fmla="*/ 1858573 w 2065105"/>
              <a:gd name="connsiteY2" fmla="*/ 4129538 h 4139967"/>
              <a:gd name="connsiteX3" fmla="*/ 0 w 2065105"/>
              <a:gd name="connsiteY3" fmla="*/ 2069983 h 4139967"/>
              <a:gd name="connsiteX4" fmla="*/ 1858573 w 2065105"/>
              <a:gd name="connsiteY4" fmla="*/ 10428 h 41399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5105" h="4139967">
                <a:moveTo>
                  <a:pt x="2065105" y="0"/>
                </a:moveTo>
                <a:lnTo>
                  <a:pt x="2065105" y="4139967"/>
                </a:lnTo>
                <a:lnTo>
                  <a:pt x="1858573" y="4129538"/>
                </a:lnTo>
                <a:cubicBezTo>
                  <a:pt x="814640" y="4023521"/>
                  <a:pt x="0" y="3141887"/>
                  <a:pt x="0" y="2069983"/>
                </a:cubicBezTo>
                <a:cubicBezTo>
                  <a:pt x="0" y="998079"/>
                  <a:pt x="814640" y="116446"/>
                  <a:pt x="1858573" y="10428"/>
                </a:cubicBezTo>
                <a:close/>
              </a:path>
            </a:pathLst>
          </a:custGeom>
          <a:gradFill flip="none" rotWithShape="1">
            <a:gsLst>
              <a:gs pos="7000">
                <a:schemeClr val="accent4">
                  <a:lumMod val="60000"/>
                  <a:lumOff val="40000"/>
                  <a:alpha val="12000"/>
                </a:schemeClr>
              </a:gs>
              <a:gs pos="100000">
                <a:schemeClr val="accent6">
                  <a:lumMod val="20000"/>
                  <a:lumOff val="80000"/>
                  <a:alpha val="15000"/>
                </a:schemeClr>
              </a:gs>
            </a:gsLst>
            <a:lin ang="1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8AF391-E610-3847-898D-B6357691532D}"/>
              </a:ext>
            </a:extLst>
          </p:cNvPr>
          <p:cNvSpPr>
            <a:spLocks noGrp="1"/>
          </p:cNvSpPr>
          <p:nvPr>
            <p:ph type="title"/>
          </p:nvPr>
        </p:nvSpPr>
        <p:spPr>
          <a:xfrm>
            <a:off x="1523993" y="2692400"/>
            <a:ext cx="9144000" cy="3360092"/>
          </a:xfrm>
        </p:spPr>
        <p:txBody>
          <a:bodyPr vert="horz" lIns="0" tIns="0" rIns="0" bIns="0" rtlCol="0" anchor="ctr">
            <a:normAutofit/>
          </a:bodyPr>
          <a:lstStyle/>
          <a:p>
            <a:pPr algn="ctr"/>
            <a:r>
              <a:rPr lang="en-US" sz="4400" spc="750" dirty="0">
                <a:solidFill>
                  <a:schemeClr val="bg1"/>
                </a:solidFill>
              </a:rPr>
              <a:t>The social context</a:t>
            </a:r>
          </a:p>
        </p:txBody>
      </p:sp>
    </p:spTree>
    <p:extLst>
      <p:ext uri="{BB962C8B-B14F-4D97-AF65-F5344CB8AC3E}">
        <p14:creationId xmlns:p14="http://schemas.microsoft.com/office/powerpoint/2010/main" val="57472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D3F794D0-2982-490E-88DA-93D489750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Open book with pen on desk">
            <a:extLst>
              <a:ext uri="{FF2B5EF4-FFF2-40B4-BE49-F238E27FC236}">
                <a16:creationId xmlns:a16="http://schemas.microsoft.com/office/drawing/2014/main" id="{B81E67B7-4408-46F7-8301-CB14F2DC0E0C}"/>
              </a:ext>
            </a:extLst>
          </p:cNvPr>
          <p:cNvPicPr>
            <a:picLocks noChangeAspect="1"/>
          </p:cNvPicPr>
          <p:nvPr/>
        </p:nvPicPr>
        <p:blipFill rotWithShape="1">
          <a:blip r:embed="rId2"/>
          <a:srcRect t="9971" b="5443"/>
          <a:stretch/>
        </p:blipFill>
        <p:spPr>
          <a:xfrm>
            <a:off x="-2" y="10"/>
            <a:ext cx="12192002" cy="6857990"/>
          </a:xfrm>
          <a:prstGeom prst="rect">
            <a:avLst/>
          </a:prstGeom>
        </p:spPr>
      </p:pic>
      <p:sp>
        <p:nvSpPr>
          <p:cNvPr id="15" name="Rectangle 14">
            <a:extLst>
              <a:ext uri="{FF2B5EF4-FFF2-40B4-BE49-F238E27FC236}">
                <a16:creationId xmlns:a16="http://schemas.microsoft.com/office/drawing/2014/main" id="{AFD24A3D-F07A-44A9-BE55-5576292E15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5071729"/>
            <a:ext cx="12192003" cy="1786490"/>
          </a:xfrm>
          <a:prstGeom prst="rect">
            <a:avLst/>
          </a:prstGeom>
          <a:gradFill>
            <a:gsLst>
              <a:gs pos="8000">
                <a:schemeClr val="accent6"/>
              </a:gs>
              <a:gs pos="86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04441C9-FD2D-4031-B5C5-67478196C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038600" y="5071729"/>
            <a:ext cx="8153401" cy="1786269"/>
          </a:xfrm>
          <a:prstGeom prst="rect">
            <a:avLst/>
          </a:prstGeom>
          <a:gradFill>
            <a:gsLst>
              <a:gs pos="0">
                <a:schemeClr val="accent5">
                  <a:lumMod val="60000"/>
                  <a:lumOff val="40000"/>
                  <a:alpha val="0"/>
                </a:schemeClr>
              </a:gs>
              <a:gs pos="99000">
                <a:schemeClr val="accent2">
                  <a:alpha val="81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3D9D3989-3E00-4727-914E-959DFE8FA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6701" y="5071730"/>
            <a:ext cx="8115300" cy="1334505"/>
          </a:xfrm>
          <a:prstGeom prst="rect">
            <a:avLst/>
          </a:prstGeom>
          <a:gradFill>
            <a:gsLst>
              <a:gs pos="0">
                <a:schemeClr val="accent6">
                  <a:alpha val="16000"/>
                </a:schemeClr>
              </a:gs>
              <a:gs pos="62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C538E4E5-4047-480A-BB9B-9AB54E86D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834054">
            <a:off x="3120189" y="3385221"/>
            <a:ext cx="2497963" cy="4087997"/>
          </a:xfrm>
          <a:custGeom>
            <a:avLst/>
            <a:gdLst>
              <a:gd name="connsiteX0" fmla="*/ 2671045 w 2671045"/>
              <a:gd name="connsiteY0" fmla="*/ 8492 h 4371251"/>
              <a:gd name="connsiteX1" fmla="*/ 840176 w 2671045"/>
              <a:gd name="connsiteY1" fmla="*/ 4371251 h 4371251"/>
              <a:gd name="connsiteX2" fmla="*/ 650202 w 2671045"/>
              <a:gd name="connsiteY2" fmla="*/ 4185755 h 4371251"/>
              <a:gd name="connsiteX3" fmla="*/ 0 w 2671045"/>
              <a:gd name="connsiteY3" fmla="*/ 2502877 h 4371251"/>
              <a:gd name="connsiteX4" fmla="*/ 2502877 w 2671045"/>
              <a:gd name="connsiteY4" fmla="*/ 0 h 4371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1045" h="4371251">
                <a:moveTo>
                  <a:pt x="2671045" y="8492"/>
                </a:moveTo>
                <a:lnTo>
                  <a:pt x="840176" y="4371251"/>
                </a:lnTo>
                <a:lnTo>
                  <a:pt x="650202" y="4185755"/>
                </a:lnTo>
                <a:cubicBezTo>
                  <a:pt x="246220" y="3741276"/>
                  <a:pt x="0" y="3150831"/>
                  <a:pt x="0" y="2502877"/>
                </a:cubicBezTo>
                <a:cubicBezTo>
                  <a:pt x="0" y="1120576"/>
                  <a:pt x="1120576" y="0"/>
                  <a:pt x="2502877" y="0"/>
                </a:cubicBezTo>
                <a:close/>
              </a:path>
            </a:pathLst>
          </a:custGeom>
          <a:gradFill>
            <a:gsLst>
              <a:gs pos="0">
                <a:schemeClr val="accent6">
                  <a:alpha val="0"/>
                </a:schemeClr>
              </a:gs>
              <a:gs pos="100000">
                <a:schemeClr val="accent6">
                  <a:lumMod val="60000"/>
                  <a:lumOff val="40000"/>
                  <a:alpha val="20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BFEF0AE9-06CC-AC4F-B9C2-BED94F69CFC4}"/>
              </a:ext>
            </a:extLst>
          </p:cNvPr>
          <p:cNvSpPr>
            <a:spLocks noGrp="1"/>
          </p:cNvSpPr>
          <p:nvPr>
            <p:ph type="title"/>
          </p:nvPr>
        </p:nvSpPr>
        <p:spPr>
          <a:xfrm>
            <a:off x="954157" y="5271715"/>
            <a:ext cx="10145864" cy="715617"/>
          </a:xfrm>
        </p:spPr>
        <p:txBody>
          <a:bodyPr vert="horz" lIns="0" tIns="0" rIns="0" bIns="0" rtlCol="0" anchor="b">
            <a:normAutofit/>
          </a:bodyPr>
          <a:lstStyle/>
          <a:p>
            <a:r>
              <a:rPr lang="en-US" spc="750" dirty="0">
                <a:solidFill>
                  <a:schemeClr val="bg1"/>
                </a:solidFill>
              </a:rPr>
              <a:t>The essays</a:t>
            </a:r>
          </a:p>
        </p:txBody>
      </p:sp>
    </p:spTree>
    <p:extLst>
      <p:ext uri="{BB962C8B-B14F-4D97-AF65-F5344CB8AC3E}">
        <p14:creationId xmlns:p14="http://schemas.microsoft.com/office/powerpoint/2010/main" val="94772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743B1EB-172E-3643-831D-92CB6FF7CDCC}"/>
              </a:ext>
            </a:extLst>
          </p:cNvPr>
          <p:cNvSpPr>
            <a:spLocks noGrp="1"/>
          </p:cNvSpPr>
          <p:nvPr>
            <p:ph type="body" idx="1"/>
          </p:nvPr>
        </p:nvSpPr>
        <p:spPr/>
        <p:txBody>
          <a:bodyPr/>
          <a:lstStyle/>
          <a:p>
            <a:r>
              <a:rPr lang="en-US" dirty="0"/>
              <a:t>Key Idea</a:t>
            </a:r>
          </a:p>
        </p:txBody>
      </p:sp>
      <p:sp>
        <p:nvSpPr>
          <p:cNvPr id="8" name="Content Placeholder 7">
            <a:extLst>
              <a:ext uri="{FF2B5EF4-FFF2-40B4-BE49-F238E27FC236}">
                <a16:creationId xmlns:a16="http://schemas.microsoft.com/office/drawing/2014/main" id="{79CFDF99-EA46-1340-9DCF-F73154F67CA6}"/>
              </a:ext>
            </a:extLst>
          </p:cNvPr>
          <p:cNvSpPr>
            <a:spLocks noGrp="1"/>
          </p:cNvSpPr>
          <p:nvPr>
            <p:ph sz="half" idx="2"/>
          </p:nvPr>
        </p:nvSpPr>
        <p:spPr/>
        <p:txBody>
          <a:bodyPr/>
          <a:lstStyle/>
          <a:p>
            <a:r>
              <a:rPr lang="en-US" dirty="0"/>
              <a:t>Culture functions to address basic human needs</a:t>
            </a:r>
          </a:p>
          <a:p>
            <a:pPr lvl="1"/>
            <a:r>
              <a:rPr lang="en-US" dirty="0"/>
              <a:t>Psychological functionalism</a:t>
            </a:r>
          </a:p>
          <a:p>
            <a:pPr lvl="1"/>
            <a:r>
              <a:rPr lang="en-US" dirty="0"/>
              <a:t>Structural functionalism</a:t>
            </a:r>
          </a:p>
        </p:txBody>
      </p:sp>
      <p:sp>
        <p:nvSpPr>
          <p:cNvPr id="9" name="Text Placeholder 8">
            <a:extLst>
              <a:ext uri="{FF2B5EF4-FFF2-40B4-BE49-F238E27FC236}">
                <a16:creationId xmlns:a16="http://schemas.microsoft.com/office/drawing/2014/main" id="{1E329218-BEDE-D642-AED0-B7B66A7D61F2}"/>
              </a:ext>
            </a:extLst>
          </p:cNvPr>
          <p:cNvSpPr>
            <a:spLocks noGrp="1"/>
          </p:cNvSpPr>
          <p:nvPr>
            <p:ph type="body" sz="quarter" idx="3"/>
          </p:nvPr>
        </p:nvSpPr>
        <p:spPr/>
        <p:txBody>
          <a:bodyPr/>
          <a:lstStyle/>
          <a:p>
            <a:r>
              <a:rPr lang="en-US" dirty="0"/>
              <a:t>Key Text</a:t>
            </a:r>
          </a:p>
        </p:txBody>
      </p:sp>
      <p:sp>
        <p:nvSpPr>
          <p:cNvPr id="10" name="Content Placeholder 9">
            <a:extLst>
              <a:ext uri="{FF2B5EF4-FFF2-40B4-BE49-F238E27FC236}">
                <a16:creationId xmlns:a16="http://schemas.microsoft.com/office/drawing/2014/main" id="{0113A5CD-E2E5-9843-BB49-6FCAB75734F9}"/>
              </a:ext>
            </a:extLst>
          </p:cNvPr>
          <p:cNvSpPr>
            <a:spLocks noGrp="1"/>
          </p:cNvSpPr>
          <p:nvPr>
            <p:ph sz="quarter" idx="4"/>
          </p:nvPr>
        </p:nvSpPr>
        <p:spPr/>
        <p:txBody>
          <a:bodyPr>
            <a:normAutofit fontScale="77500" lnSpcReduction="20000"/>
          </a:bodyPr>
          <a:lstStyle/>
          <a:p>
            <a:r>
              <a:rPr lang="en-US" dirty="0"/>
              <a:t>Argonauts of the Western Pacific (Malinowski)</a:t>
            </a:r>
          </a:p>
          <a:p>
            <a:pPr lvl="1"/>
            <a:r>
              <a:rPr lang="en-US" dirty="0"/>
              <a:t>People incapable of perceiving broader social function of their activities</a:t>
            </a:r>
          </a:p>
          <a:p>
            <a:pPr lvl="2"/>
            <a:r>
              <a:rPr lang="en-US" dirty="0"/>
              <a:t>Emic/etic; going native</a:t>
            </a:r>
          </a:p>
          <a:p>
            <a:r>
              <a:rPr lang="en-US" dirty="0"/>
              <a:t>Kula Exchange</a:t>
            </a:r>
          </a:p>
          <a:p>
            <a:pPr lvl="1"/>
            <a:r>
              <a:rPr lang="en-US" dirty="0"/>
              <a:t>What is it?</a:t>
            </a:r>
          </a:p>
          <a:p>
            <a:pPr lvl="1"/>
            <a:r>
              <a:rPr lang="en-US" dirty="0"/>
              <a:t>Functions: create allyships (safety); facilitates secondary exchange (nutrition); promotes socioemotional wellbeing</a:t>
            </a:r>
          </a:p>
        </p:txBody>
      </p:sp>
      <p:sp>
        <p:nvSpPr>
          <p:cNvPr id="4" name="Title 3">
            <a:extLst>
              <a:ext uri="{FF2B5EF4-FFF2-40B4-BE49-F238E27FC236}">
                <a16:creationId xmlns:a16="http://schemas.microsoft.com/office/drawing/2014/main" id="{4DD6C66C-71CC-AC42-8A5B-A7AA12060012}"/>
              </a:ext>
            </a:extLst>
          </p:cNvPr>
          <p:cNvSpPr>
            <a:spLocks noGrp="1"/>
          </p:cNvSpPr>
          <p:nvPr>
            <p:ph type="title"/>
          </p:nvPr>
        </p:nvSpPr>
        <p:spPr/>
        <p:txBody>
          <a:bodyPr/>
          <a:lstStyle/>
          <a:p>
            <a:r>
              <a:rPr lang="en-US" dirty="0"/>
              <a:t>functionalism</a:t>
            </a:r>
          </a:p>
        </p:txBody>
      </p:sp>
    </p:spTree>
    <p:extLst>
      <p:ext uri="{BB962C8B-B14F-4D97-AF65-F5344CB8AC3E}">
        <p14:creationId xmlns:p14="http://schemas.microsoft.com/office/powerpoint/2010/main" val="2937477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Rectangle 74">
            <a:extLst>
              <a:ext uri="{FF2B5EF4-FFF2-40B4-BE49-F238E27FC236}">
                <a16:creationId xmlns:a16="http://schemas.microsoft.com/office/drawing/2014/main" id="{E3CBB9B1-7B7D-4BA1-A1AF-572168B395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84D2D30D-F6E9-DD4B-8EA3-97715B81A69A}"/>
              </a:ext>
            </a:extLst>
          </p:cNvPr>
          <p:cNvSpPr>
            <a:spLocks noGrp="1"/>
          </p:cNvSpPr>
          <p:nvPr>
            <p:ph type="title"/>
          </p:nvPr>
        </p:nvSpPr>
        <p:spPr>
          <a:xfrm>
            <a:off x="8643193" y="457201"/>
            <a:ext cx="3091607" cy="1727643"/>
          </a:xfrm>
        </p:spPr>
        <p:txBody>
          <a:bodyPr vert="horz" lIns="0" tIns="0" rIns="0" bIns="0" rtlCol="0" anchor="b">
            <a:normAutofit/>
          </a:bodyPr>
          <a:lstStyle/>
          <a:p>
            <a:r>
              <a:rPr lang="en-US" sz="2800"/>
              <a:t>Malinowski</a:t>
            </a:r>
          </a:p>
        </p:txBody>
      </p:sp>
      <p:pic>
        <p:nvPicPr>
          <p:cNvPr id="1026" name="Picture 2" descr="Trobriand Islands DEP">
            <a:extLst>
              <a:ext uri="{FF2B5EF4-FFF2-40B4-BE49-F238E27FC236}">
                <a16:creationId xmlns:a16="http://schemas.microsoft.com/office/drawing/2014/main" id="{FB66651E-8E2C-E54D-AA47-B7F9CCA8B8B3}"/>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4499" r="22052"/>
          <a:stretch/>
        </p:blipFill>
        <p:spPr bwMode="auto">
          <a:xfrm>
            <a:off x="20" y="431"/>
            <a:ext cx="8115280" cy="6408311"/>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7">
            <a:extLst>
              <a:ext uri="{FF2B5EF4-FFF2-40B4-BE49-F238E27FC236}">
                <a16:creationId xmlns:a16="http://schemas.microsoft.com/office/drawing/2014/main" id="{1392B149-3BF5-0044-8B6C-D058B5119ED9}"/>
              </a:ext>
            </a:extLst>
          </p:cNvPr>
          <p:cNvSpPr>
            <a:spLocks noGrp="1"/>
          </p:cNvSpPr>
          <p:nvPr>
            <p:ph sz="half" idx="1"/>
          </p:nvPr>
        </p:nvSpPr>
        <p:spPr>
          <a:xfrm>
            <a:off x="8643193" y="2530549"/>
            <a:ext cx="2942813" cy="3428124"/>
          </a:xfrm>
        </p:spPr>
        <p:txBody>
          <a:bodyPr vert="horz" lIns="0" tIns="0" rIns="0" bIns="0" rtlCol="0">
            <a:normAutofit/>
          </a:bodyPr>
          <a:lstStyle/>
          <a:p>
            <a:r>
              <a:rPr lang="en-US" sz="1400"/>
              <a:t>War exile</a:t>
            </a:r>
          </a:p>
          <a:p>
            <a:r>
              <a:rPr lang="en-US" sz="1400"/>
              <a:t>Fieldwork expert</a:t>
            </a:r>
          </a:p>
          <a:p>
            <a:r>
              <a:rPr lang="en-US" sz="1400"/>
              <a:t>Diary in the Strict Sense of the Term</a:t>
            </a:r>
          </a:p>
        </p:txBody>
      </p:sp>
      <p:sp>
        <p:nvSpPr>
          <p:cNvPr id="77" name="Rectangle 76">
            <a:extLst>
              <a:ext uri="{FF2B5EF4-FFF2-40B4-BE49-F238E27FC236}">
                <a16:creationId xmlns:a16="http://schemas.microsoft.com/office/drawing/2014/main" id="{907741FC-B544-4A6E-B831-6789D0423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8741"/>
            <a:ext cx="12191998" cy="449257"/>
          </a:xfrm>
          <a:prstGeom prst="rect">
            <a:avLst/>
          </a:prstGeom>
          <a:gradFill>
            <a:gsLst>
              <a:gs pos="34000">
                <a:schemeClr val="accent4">
                  <a:alpha val="73000"/>
                </a:schemeClr>
              </a:gs>
              <a:gs pos="100000">
                <a:schemeClr val="accent5">
                  <a:alpha val="89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3F0BE7ED-7814-4273-B18A-F26CC038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8314"/>
            <a:ext cx="8115300" cy="449258"/>
          </a:xfrm>
          <a:prstGeom prst="rect">
            <a:avLst/>
          </a:prstGeom>
          <a:gradFill>
            <a:gsLst>
              <a:gs pos="22000">
                <a:schemeClr val="accent5">
                  <a:lumMod val="60000"/>
                  <a:lumOff val="40000"/>
                  <a:alpha val="55000"/>
                </a:schemeClr>
              </a:gs>
              <a:gs pos="99000">
                <a:schemeClr val="accent2"/>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29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BD6F04E-E824-084C-953C-F71722E34833}"/>
              </a:ext>
            </a:extLst>
          </p:cNvPr>
          <p:cNvSpPr>
            <a:spLocks noGrp="1"/>
          </p:cNvSpPr>
          <p:nvPr>
            <p:ph type="body" idx="1"/>
          </p:nvPr>
        </p:nvSpPr>
        <p:spPr/>
        <p:txBody>
          <a:bodyPr/>
          <a:lstStyle/>
          <a:p>
            <a:r>
              <a:rPr lang="en-US" dirty="0"/>
              <a:t>Key Ideas</a:t>
            </a:r>
          </a:p>
        </p:txBody>
      </p:sp>
      <p:sp>
        <p:nvSpPr>
          <p:cNvPr id="6" name="Content Placeholder 5">
            <a:extLst>
              <a:ext uri="{FF2B5EF4-FFF2-40B4-BE49-F238E27FC236}">
                <a16:creationId xmlns:a16="http://schemas.microsoft.com/office/drawing/2014/main" id="{0E90D86D-3FDC-6548-A3B9-93373E1A0430}"/>
              </a:ext>
            </a:extLst>
          </p:cNvPr>
          <p:cNvSpPr>
            <a:spLocks noGrp="1"/>
          </p:cNvSpPr>
          <p:nvPr>
            <p:ph sz="half" idx="2"/>
          </p:nvPr>
        </p:nvSpPr>
        <p:spPr/>
        <p:txBody>
          <a:bodyPr/>
          <a:lstStyle/>
          <a:p>
            <a:r>
              <a:rPr lang="en-US" dirty="0"/>
              <a:t>Culture, not biology, determines individual and societal traits</a:t>
            </a:r>
          </a:p>
          <a:p>
            <a:endParaRPr lang="en-US" dirty="0"/>
          </a:p>
        </p:txBody>
      </p:sp>
      <p:sp>
        <p:nvSpPr>
          <p:cNvPr id="7" name="Text Placeholder 6">
            <a:extLst>
              <a:ext uri="{FF2B5EF4-FFF2-40B4-BE49-F238E27FC236}">
                <a16:creationId xmlns:a16="http://schemas.microsoft.com/office/drawing/2014/main" id="{85818D86-9C11-5141-AC2A-F18CB59A7388}"/>
              </a:ext>
            </a:extLst>
          </p:cNvPr>
          <p:cNvSpPr>
            <a:spLocks noGrp="1"/>
          </p:cNvSpPr>
          <p:nvPr>
            <p:ph type="body" sz="quarter" idx="3"/>
          </p:nvPr>
        </p:nvSpPr>
        <p:spPr/>
        <p:txBody>
          <a:bodyPr/>
          <a:lstStyle/>
          <a:p>
            <a:r>
              <a:rPr lang="en-US" dirty="0"/>
              <a:t>Key Texts</a:t>
            </a:r>
          </a:p>
        </p:txBody>
      </p:sp>
      <p:sp>
        <p:nvSpPr>
          <p:cNvPr id="8" name="Content Placeholder 7">
            <a:extLst>
              <a:ext uri="{FF2B5EF4-FFF2-40B4-BE49-F238E27FC236}">
                <a16:creationId xmlns:a16="http://schemas.microsoft.com/office/drawing/2014/main" id="{45749343-7315-F64B-AEEE-F5ED56DA6551}"/>
              </a:ext>
            </a:extLst>
          </p:cNvPr>
          <p:cNvSpPr>
            <a:spLocks noGrp="1"/>
          </p:cNvSpPr>
          <p:nvPr>
            <p:ph sz="quarter" idx="4"/>
          </p:nvPr>
        </p:nvSpPr>
        <p:spPr/>
        <p:txBody>
          <a:bodyPr/>
          <a:lstStyle/>
          <a:p>
            <a:r>
              <a:rPr lang="en-US" dirty="0"/>
              <a:t>Patterns of Culture (Benedict)</a:t>
            </a:r>
          </a:p>
          <a:p>
            <a:pPr lvl="1"/>
            <a:r>
              <a:rPr lang="en-US" dirty="0"/>
              <a:t>“The purpose of anthropology is to make the world safe for human differences”</a:t>
            </a:r>
          </a:p>
          <a:p>
            <a:r>
              <a:rPr lang="en-US" dirty="0"/>
              <a:t>Coming of Age in Samoa (Mead)</a:t>
            </a:r>
          </a:p>
        </p:txBody>
      </p:sp>
      <p:sp>
        <p:nvSpPr>
          <p:cNvPr id="2" name="Title 1">
            <a:extLst>
              <a:ext uri="{FF2B5EF4-FFF2-40B4-BE49-F238E27FC236}">
                <a16:creationId xmlns:a16="http://schemas.microsoft.com/office/drawing/2014/main" id="{DA58AA31-AFB8-1043-917D-08A46B10D8D1}"/>
              </a:ext>
            </a:extLst>
          </p:cNvPr>
          <p:cNvSpPr>
            <a:spLocks noGrp="1"/>
          </p:cNvSpPr>
          <p:nvPr>
            <p:ph type="title"/>
          </p:nvPr>
        </p:nvSpPr>
        <p:spPr/>
        <p:txBody>
          <a:bodyPr/>
          <a:lstStyle/>
          <a:p>
            <a:r>
              <a:rPr lang="en-US" dirty="0"/>
              <a:t>Culture and personality</a:t>
            </a:r>
          </a:p>
        </p:txBody>
      </p:sp>
    </p:spTree>
    <p:extLst>
      <p:ext uri="{BB962C8B-B14F-4D97-AF65-F5344CB8AC3E}">
        <p14:creationId xmlns:p14="http://schemas.microsoft.com/office/powerpoint/2010/main" val="81642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radientRiseVTI">
  <a:themeElements>
    <a:clrScheme name="AnalogousFromDarkSeedLeftStep">
      <a:dk1>
        <a:srgbClr val="000000"/>
      </a:dk1>
      <a:lt1>
        <a:srgbClr val="FFFFFF"/>
      </a:lt1>
      <a:dk2>
        <a:srgbClr val="3C3522"/>
      </a:dk2>
      <a:lt2>
        <a:srgbClr val="E7E2E8"/>
      </a:lt2>
      <a:accent1>
        <a:srgbClr val="36B721"/>
      </a:accent1>
      <a:accent2>
        <a:srgbClr val="6DB313"/>
      </a:accent2>
      <a:accent3>
        <a:srgbClr val="A2A61D"/>
      </a:accent3>
      <a:accent4>
        <a:srgbClr val="D58A17"/>
      </a:accent4>
      <a:accent5>
        <a:srgbClr val="E74D29"/>
      </a:accent5>
      <a:accent6>
        <a:srgbClr val="D51742"/>
      </a:accent6>
      <a:hlink>
        <a:srgbClr val="BF6D3F"/>
      </a:hlink>
      <a:folHlink>
        <a:srgbClr val="7F7F7F"/>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50</TotalTime>
  <Words>489</Words>
  <Application>Microsoft Office PowerPoint</Application>
  <PresentationFormat>Widescreen</PresentationFormat>
  <Paragraphs>75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Tw Cen MT</vt:lpstr>
      <vt:lpstr>Wingdings</vt:lpstr>
      <vt:lpstr>GradientRiseVTI</vt:lpstr>
      <vt:lpstr>On Hidden Cultural Logics</vt:lpstr>
      <vt:lpstr>Big idea:  what causes cultural patterns?</vt:lpstr>
      <vt:lpstr>Learning objectives</vt:lpstr>
      <vt:lpstr>On hidden cultural logics</vt:lpstr>
      <vt:lpstr>The social context</vt:lpstr>
      <vt:lpstr>The essays</vt:lpstr>
      <vt:lpstr>functionalism</vt:lpstr>
      <vt:lpstr>Malinowski</vt:lpstr>
      <vt:lpstr>Culture and personality</vt:lpstr>
      <vt:lpstr>Patterns of culture</vt:lpstr>
      <vt:lpstr>The gift - marcel mauss</vt:lpstr>
      <vt:lpstr>Andy and Dwight gift each other favors</vt:lpstr>
      <vt:lpstr>French Structuralism</vt:lpstr>
      <vt:lpstr>Language and the analysis of social laws</vt:lpstr>
      <vt:lpstr>Functionalism meets anti-colonialism meets native ethnography</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Hidden Cultural Logics</dc:title>
  <dc:creator>Ruth Gomberg-Munoz</dc:creator>
  <cp:lastModifiedBy>Hansen, Carli</cp:lastModifiedBy>
  <cp:revision>14</cp:revision>
  <dcterms:created xsi:type="dcterms:W3CDTF">2021-09-21T13:35:32Z</dcterms:created>
  <dcterms:modified xsi:type="dcterms:W3CDTF">2022-04-19T16:59:16Z</dcterms:modified>
</cp:coreProperties>
</file>