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1"/>
    <p:restoredTop sz="94659"/>
  </p:normalViewPr>
  <p:slideViewPr>
    <p:cSldViewPr snapToGrid="0" snapToObjects="1">
      <p:cViewPr varScale="1">
        <p:scale>
          <a:sx n="106" d="100"/>
          <a:sy n="106"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20:57:34.68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4/19/2022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412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9300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6215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943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920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5152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87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61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4350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2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29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4/19/2022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06868162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6" r:id="rId6"/>
    <p:sldLayoutId id="2147483751" r:id="rId7"/>
    <p:sldLayoutId id="2147483752" r:id="rId8"/>
    <p:sldLayoutId id="2147483753" r:id="rId9"/>
    <p:sldLayoutId id="2147483755" r:id="rId10"/>
    <p:sldLayoutId id="2147483754"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1B2552-655A-40FB-9AB1-D669BF3C0E6D}"/>
              </a:ext>
            </a:extLst>
          </p:cNvPr>
          <p:cNvPicPr>
            <a:picLocks noChangeAspect="1"/>
          </p:cNvPicPr>
          <p:nvPr/>
        </p:nvPicPr>
        <p:blipFill rotWithShape="1">
          <a:blip r:embed="rId2">
            <a:alphaModFix amt="50000"/>
          </a:blip>
          <a:srcRect t="11258" r="-1" b="13722"/>
          <a:stretch/>
        </p:blipFill>
        <p:spPr>
          <a:xfrm>
            <a:off x="20" y="10"/>
            <a:ext cx="12188930" cy="6857990"/>
          </a:xfrm>
          <a:prstGeom prst="rect">
            <a:avLst/>
          </a:prstGeom>
        </p:spPr>
      </p:pic>
      <p:sp>
        <p:nvSpPr>
          <p:cNvPr id="2" name="Title 1">
            <a:extLst>
              <a:ext uri="{FF2B5EF4-FFF2-40B4-BE49-F238E27FC236}">
                <a16:creationId xmlns:a16="http://schemas.microsoft.com/office/drawing/2014/main" id="{D4F72239-609B-B341-A7FC-FAE713967BB8}"/>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10800"/>
              <a:t>Power, History, Inequality</a:t>
            </a:r>
          </a:p>
        </p:txBody>
      </p:sp>
      <p:sp>
        <p:nvSpPr>
          <p:cNvPr id="3" name="Subtitle 2">
            <a:extLst>
              <a:ext uri="{FF2B5EF4-FFF2-40B4-BE49-F238E27FC236}">
                <a16:creationId xmlns:a16="http://schemas.microsoft.com/office/drawing/2014/main" id="{94E23C45-703E-D641-9983-D21FD38DEA89}"/>
              </a:ext>
            </a:extLst>
          </p:cNvPr>
          <p:cNvSpPr>
            <a:spLocks noGrp="1"/>
          </p:cNvSpPr>
          <p:nvPr>
            <p:ph type="subTitle" idx="1"/>
          </p:nvPr>
        </p:nvSpPr>
        <p:spPr>
          <a:xfrm>
            <a:off x="1527048" y="4599432"/>
            <a:ext cx="9144000" cy="1536192"/>
          </a:xfrm>
        </p:spPr>
        <p:txBody>
          <a:bodyPr>
            <a:normAutofit/>
          </a:bodyPr>
          <a:lstStyle/>
          <a:p>
            <a:pPr algn="ctr"/>
            <a:r>
              <a:rPr lang="en-US" sz="3200" dirty="0"/>
              <a:t>Section 4</a:t>
            </a: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9952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64D30-769F-BB44-A95D-8BFAB7EC0BD0}"/>
              </a:ext>
            </a:extLst>
          </p:cNvPr>
          <p:cNvSpPr>
            <a:spLocks noGrp="1"/>
          </p:cNvSpPr>
          <p:nvPr>
            <p:ph type="title"/>
          </p:nvPr>
        </p:nvSpPr>
        <p:spPr>
          <a:xfrm>
            <a:off x="640080" y="325370"/>
            <a:ext cx="6894576" cy="1784538"/>
          </a:xfrm>
        </p:spPr>
        <p:txBody>
          <a:bodyPr vert="horz" lIns="91440" tIns="45720" rIns="91440" bIns="45720" rtlCol="0" anchor="b">
            <a:normAutofit fontScale="90000"/>
          </a:bodyPr>
          <a:lstStyle/>
          <a:p>
            <a:r>
              <a:rPr lang="en-US" sz="6700" dirty="0"/>
              <a:t>Making empire respectable - </a:t>
            </a:r>
            <a:r>
              <a:rPr lang="en-US" sz="6700" dirty="0" err="1"/>
              <a:t>stoler</a:t>
            </a:r>
            <a:endParaRPr lang="en-US" sz="6700" dirty="0"/>
          </a:p>
        </p:txBody>
      </p:sp>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BDE7B-3534-C345-A50C-15CC0850EFD4}"/>
              </a:ext>
            </a:extLst>
          </p:cNvPr>
          <p:cNvSpPr>
            <a:spLocks noGrp="1"/>
          </p:cNvSpPr>
          <p:nvPr>
            <p:ph sz="half" idx="1"/>
          </p:nvPr>
        </p:nvSpPr>
        <p:spPr>
          <a:xfrm>
            <a:off x="640080" y="2708307"/>
            <a:ext cx="6894576" cy="3485260"/>
          </a:xfrm>
        </p:spPr>
        <p:txBody>
          <a:bodyPr vert="horz" lIns="91440" tIns="45720" rIns="91440" bIns="45720" rtlCol="0">
            <a:normAutofit/>
          </a:bodyPr>
          <a:lstStyle/>
          <a:p>
            <a:r>
              <a:rPr lang="en-US" dirty="0"/>
              <a:t>Sexual surveillance as a mechanism of colonial rule and racial repression</a:t>
            </a:r>
          </a:p>
          <a:p>
            <a:pPr lvl="1"/>
            <a:r>
              <a:rPr lang="en-US" dirty="0"/>
              <a:t>Colonized men</a:t>
            </a:r>
          </a:p>
          <a:p>
            <a:pPr lvl="1"/>
            <a:r>
              <a:rPr lang="en-US" dirty="0"/>
              <a:t>Imperial women</a:t>
            </a:r>
          </a:p>
          <a:p>
            <a:pPr lvl="2"/>
            <a:r>
              <a:rPr lang="en-US" dirty="0"/>
              <a:t>Guardians of imperial respectability</a:t>
            </a:r>
          </a:p>
        </p:txBody>
      </p:sp>
      <p:pic>
        <p:nvPicPr>
          <p:cNvPr id="1026" name="Picture 2">
            <a:extLst>
              <a:ext uri="{FF2B5EF4-FFF2-40B4-BE49-F238E27FC236}">
                <a16:creationId xmlns:a16="http://schemas.microsoft.com/office/drawing/2014/main" id="{D0DE6554-1AD2-D34C-B4CA-4212B91FF08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1755" b="-3"/>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51E44-6925-834C-B6EB-9EAB17F2AAB0}"/>
              </a:ext>
            </a:extLst>
          </p:cNvPr>
          <p:cNvSpPr>
            <a:spLocks noGrp="1"/>
          </p:cNvSpPr>
          <p:nvPr>
            <p:ph type="title"/>
          </p:nvPr>
        </p:nvSpPr>
        <p:spPr>
          <a:xfrm>
            <a:off x="630936" y="639520"/>
            <a:ext cx="4514088" cy="1719072"/>
          </a:xfrm>
        </p:spPr>
        <p:txBody>
          <a:bodyPr vert="horz" lIns="91440" tIns="45720" rIns="91440" bIns="45720" rtlCol="0" anchor="b">
            <a:normAutofit/>
          </a:bodyPr>
          <a:lstStyle/>
          <a:p>
            <a:pPr>
              <a:lnSpc>
                <a:spcPct val="90000"/>
              </a:lnSpc>
            </a:pPr>
            <a:r>
              <a:rPr lang="en-US" dirty="0"/>
              <a:t>Structural violence -  farmer</a:t>
            </a:r>
          </a:p>
        </p:txBody>
      </p:sp>
      <p:sp>
        <p:nvSpPr>
          <p:cNvPr id="2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873054-FB38-C549-9935-A81DF860027B}"/>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a:lnSpc>
                <a:spcPct val="100000"/>
              </a:lnSpc>
            </a:pPr>
            <a:r>
              <a:rPr lang="en-US" sz="2400" dirty="0"/>
              <a:t>Social inequalities make some people more vulnerable to harm than others</a:t>
            </a:r>
          </a:p>
          <a:p>
            <a:pPr lvl="1">
              <a:lnSpc>
                <a:spcPct val="100000"/>
              </a:lnSpc>
            </a:pPr>
            <a:r>
              <a:rPr lang="en-US" sz="2400" dirty="0"/>
              <a:t>Disease, illness</a:t>
            </a:r>
          </a:p>
          <a:p>
            <a:pPr lvl="1">
              <a:lnSpc>
                <a:spcPct val="100000"/>
              </a:lnSpc>
            </a:pPr>
            <a:r>
              <a:rPr lang="en-US" sz="2400" dirty="0"/>
              <a:t>Interpersonal harm</a:t>
            </a:r>
          </a:p>
          <a:p>
            <a:pPr lvl="1">
              <a:lnSpc>
                <a:spcPct val="100000"/>
              </a:lnSpc>
            </a:pPr>
            <a:r>
              <a:rPr lang="en-US" sz="2400" dirty="0"/>
              <a:t>Incarceration, detention</a:t>
            </a:r>
          </a:p>
          <a:p>
            <a:pPr>
              <a:lnSpc>
                <a:spcPct val="100000"/>
              </a:lnSpc>
            </a:pPr>
            <a:r>
              <a:rPr lang="en-US" sz="2400" dirty="0"/>
              <a:t>Tribute to Wolf</a:t>
            </a:r>
          </a:p>
          <a:p>
            <a:pPr lvl="1">
              <a:lnSpc>
                <a:spcPct val="100000"/>
              </a:lnSpc>
            </a:pPr>
            <a:r>
              <a:rPr lang="en-US" sz="2400" dirty="0"/>
              <a:t>Role of imperialism in degrading public health in Haiti</a:t>
            </a:r>
          </a:p>
          <a:p>
            <a:pPr>
              <a:lnSpc>
                <a:spcPct val="100000"/>
              </a:lnSpc>
            </a:pPr>
            <a:endParaRPr lang="en-US" sz="2000" dirty="0"/>
          </a:p>
        </p:txBody>
      </p:sp>
      <mc:AlternateContent xmlns:mc="http://schemas.openxmlformats.org/markup-compatibility/2006" xmlns:p14="http://schemas.microsoft.com/office/powerpoint/2010/main">
        <mc:Choice Requires="p14">
          <p:contentPart p14:bwMode="auto" r:id="rId2">
            <p14:nvContentPartPr>
              <p14: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0" name="Ink 2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Content Placeholder 1">
            <a:extLst>
              <a:ext uri="{FF2B5EF4-FFF2-40B4-BE49-F238E27FC236}">
                <a16:creationId xmlns:a16="http://schemas.microsoft.com/office/drawing/2014/main" id="{354900C7-3444-7240-86B5-630032C6FFBB}"/>
              </a:ext>
            </a:extLst>
          </p:cNvPr>
          <p:cNvPicPr>
            <a:picLocks noGrp="1" noChangeAspect="1"/>
          </p:cNvPicPr>
          <p:nvPr>
            <p:ph sz="half" idx="2"/>
          </p:nvPr>
        </p:nvPicPr>
        <p:blipFill>
          <a:blip r:embed="rId4"/>
          <a:stretch>
            <a:fillRect/>
          </a:stretch>
        </p:blipFill>
        <p:spPr>
          <a:xfrm>
            <a:off x="5324208" y="640080"/>
            <a:ext cx="5563895" cy="5577840"/>
          </a:xfrm>
          <a:prstGeom prst="rect">
            <a:avLst/>
          </a:prstGeom>
        </p:spPr>
      </p:pic>
    </p:spTree>
    <p:extLst>
      <p:ext uri="{BB962C8B-B14F-4D97-AF65-F5344CB8AC3E}">
        <p14:creationId xmlns:p14="http://schemas.microsoft.com/office/powerpoint/2010/main" val="402282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39460"/>
          </a:solidFill>
          <a:ln w="25400">
            <a:solidFill>
              <a:srgbClr val="D39460"/>
            </a:solidFill>
            <a:round/>
            <a:extLst>
              <a:ext uri="{C807C97D-BFC1-408E-A445-0C87EB9F89A2}">
                <ask:lineSketchStyleProps xmlns:ask="http://schemas.microsoft.com/office/drawing/2018/sketchyshapes" xmln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FA70D-3DB2-6541-BC20-300AB74B2495}"/>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Key takeaways</a:t>
            </a:r>
          </a:p>
        </p:txBody>
      </p:sp>
      <p:sp>
        <p:nvSpPr>
          <p:cNvPr id="14"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2856D9F-B102-AD44-9787-6431C7C9D07F}"/>
              </a:ext>
            </a:extLst>
          </p:cNvPr>
          <p:cNvSpPr>
            <a:spLocks noGrp="1"/>
          </p:cNvSpPr>
          <p:nvPr>
            <p:ph idx="1"/>
          </p:nvPr>
        </p:nvSpPr>
        <p:spPr>
          <a:xfrm>
            <a:off x="1151467" y="2607733"/>
            <a:ext cx="9889067" cy="3285067"/>
          </a:xfrm>
        </p:spPr>
        <p:txBody>
          <a:bodyPr>
            <a:normAutofit/>
          </a:bodyPr>
          <a:lstStyle/>
          <a:p>
            <a:r>
              <a:rPr lang="en-US">
                <a:solidFill>
                  <a:schemeClr val="bg1"/>
                </a:solidFill>
              </a:rPr>
              <a:t>Human societies always interconnected, dynamic, and equally contemporary</a:t>
            </a:r>
          </a:p>
          <a:p>
            <a:r>
              <a:rPr lang="en-US">
                <a:solidFill>
                  <a:schemeClr val="bg1"/>
                </a:solidFill>
              </a:rPr>
              <a:t>Global inequities rooted in centuries of colonialism, chattel slavery, and global capitalism have profoundly shaped the lives of people everywhere</a:t>
            </a:r>
          </a:p>
        </p:txBody>
      </p:sp>
    </p:spTree>
    <p:extLst>
      <p:ext uri="{BB962C8B-B14F-4D97-AF65-F5344CB8AC3E}">
        <p14:creationId xmlns:p14="http://schemas.microsoft.com/office/powerpoint/2010/main" val="408991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F1D8A-0905-1A4C-8D6A-524E338C0686}"/>
              </a:ext>
            </a:extLst>
          </p:cNvPr>
          <p:cNvSpPr>
            <a:spLocks noGrp="1"/>
          </p:cNvSpPr>
          <p:nvPr>
            <p:ph type="title"/>
          </p:nvPr>
        </p:nvSpPr>
        <p:spPr>
          <a:xfrm>
            <a:off x="841248" y="548640"/>
            <a:ext cx="3419540" cy="5431536"/>
          </a:xfrm>
        </p:spPr>
        <p:txBody>
          <a:bodyPr>
            <a:normAutofit/>
          </a:bodyPr>
          <a:lstStyle/>
          <a:p>
            <a:r>
              <a:rPr lang="en-US" sz="6000" dirty="0"/>
              <a:t>big idea</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D39460"/>
          </a:solidFill>
          <a:ln w="41275"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71D7F2-AF34-F348-A6AB-68AC2DC880FB}"/>
              </a:ext>
            </a:extLst>
          </p:cNvPr>
          <p:cNvSpPr>
            <a:spLocks noGrp="1"/>
          </p:cNvSpPr>
          <p:nvPr>
            <p:ph idx="1"/>
          </p:nvPr>
        </p:nvSpPr>
        <p:spPr>
          <a:xfrm>
            <a:off x="5298595" y="552091"/>
            <a:ext cx="6052158" cy="5431536"/>
          </a:xfrm>
        </p:spPr>
        <p:txBody>
          <a:bodyPr anchor="ctr">
            <a:normAutofit/>
          </a:bodyPr>
          <a:lstStyle/>
          <a:p>
            <a:pPr marL="0" indent="0">
              <a:buNone/>
            </a:pPr>
            <a:r>
              <a:rPr lang="en-US" dirty="0"/>
              <a:t>Centuries of colonialism present a challenge to analyses of communities as bounded and historically isolated cultural places. This week's readings delve into relationships of power and history as they manifest in "local" cultures. In particular, these theorists call attention to how long-standing involvements in highly unequal global relationships have shaped culture in profound and historically specific ways: from racist and patriarchal hegemonies (DuBois and </a:t>
            </a:r>
            <a:r>
              <a:rPr lang="en-US" dirty="0" err="1"/>
              <a:t>Stoler</a:t>
            </a:r>
            <a:r>
              <a:rPr lang="en-US" dirty="0"/>
              <a:t>), to repeated intercultural contacts (Wolf and Ortiz), to unequal vulnerability to impoverishment and early death (Farmer). </a:t>
            </a:r>
          </a:p>
        </p:txBody>
      </p:sp>
    </p:spTree>
    <p:extLst>
      <p:ext uri="{BB962C8B-B14F-4D97-AF65-F5344CB8AC3E}">
        <p14:creationId xmlns:p14="http://schemas.microsoft.com/office/powerpoint/2010/main" val="17239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A8DB4-21A9-EC41-96AB-EAAC1083386C}"/>
              </a:ext>
            </a:extLst>
          </p:cNvPr>
          <p:cNvSpPr>
            <a:spLocks noGrp="1"/>
          </p:cNvSpPr>
          <p:nvPr>
            <p:ph type="title"/>
          </p:nvPr>
        </p:nvSpPr>
        <p:spPr>
          <a:xfrm>
            <a:off x="635000" y="640823"/>
            <a:ext cx="3418659" cy="5583148"/>
          </a:xfrm>
        </p:spPr>
        <p:txBody>
          <a:bodyPr anchor="ctr">
            <a:normAutofit/>
          </a:bodyPr>
          <a:lstStyle/>
          <a:p>
            <a:r>
              <a:rPr lang="en-US" sz="6000" dirty="0"/>
              <a:t>Learning objectives</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D39460"/>
          </a:solidFill>
          <a:ln w="34925">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EBD655-B03D-1542-A4FD-BEE5199C91A2}"/>
              </a:ext>
            </a:extLst>
          </p:cNvPr>
          <p:cNvSpPr>
            <a:spLocks noGrp="1"/>
          </p:cNvSpPr>
          <p:nvPr>
            <p:ph idx="1"/>
          </p:nvPr>
        </p:nvSpPr>
        <p:spPr>
          <a:xfrm>
            <a:off x="4688658" y="1346886"/>
            <a:ext cx="6665141" cy="4834458"/>
          </a:xfrm>
        </p:spPr>
        <p:txBody>
          <a:bodyPr/>
          <a:lstStyle/>
          <a:p>
            <a:pPr marL="0" indent="0">
              <a:buNone/>
            </a:pPr>
            <a:r>
              <a:rPr lang="en-US" dirty="0"/>
              <a:t>By the end of this week, students will be able to:</a:t>
            </a:r>
          </a:p>
          <a:p>
            <a:pPr lvl="0"/>
            <a:r>
              <a:rPr lang="en-US" dirty="0"/>
              <a:t>Articulate the historical role of colonialism and slavery in shaping cultural traits such as racism and sexism</a:t>
            </a:r>
          </a:p>
          <a:p>
            <a:pPr lvl="0"/>
            <a:r>
              <a:rPr lang="en-US" dirty="0"/>
              <a:t>Explain how attention to power and history expand on and challenge anthropological theories of local particularity</a:t>
            </a:r>
          </a:p>
          <a:p>
            <a:pPr lvl="0"/>
            <a:r>
              <a:rPr lang="en-US" dirty="0"/>
              <a:t>Identify key figures and ideas in historical anthropology</a:t>
            </a:r>
          </a:p>
        </p:txBody>
      </p:sp>
    </p:spTree>
    <p:extLst>
      <p:ext uri="{BB962C8B-B14F-4D97-AF65-F5344CB8AC3E}">
        <p14:creationId xmlns:p14="http://schemas.microsoft.com/office/powerpoint/2010/main" val="60214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BAB9-4746-5A46-9571-EB746B6A879B}"/>
              </a:ext>
            </a:extLst>
          </p:cNvPr>
          <p:cNvSpPr>
            <a:spLocks noGrp="1"/>
          </p:cNvSpPr>
          <p:nvPr>
            <p:ph type="title"/>
          </p:nvPr>
        </p:nvSpPr>
        <p:spPr/>
        <p:txBody>
          <a:bodyPr/>
          <a:lstStyle/>
          <a:p>
            <a:r>
              <a:rPr lang="en-US" dirty="0"/>
              <a:t>Power, history, inequality</a:t>
            </a:r>
          </a:p>
        </p:txBody>
      </p:sp>
      <p:sp>
        <p:nvSpPr>
          <p:cNvPr id="4" name="Text Placeholder 3">
            <a:extLst>
              <a:ext uri="{FF2B5EF4-FFF2-40B4-BE49-F238E27FC236}">
                <a16:creationId xmlns:a16="http://schemas.microsoft.com/office/drawing/2014/main" id="{E96034F7-C7F7-1343-8080-FFA7686039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191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One in a crowd">
            <a:extLst>
              <a:ext uri="{FF2B5EF4-FFF2-40B4-BE49-F238E27FC236}">
                <a16:creationId xmlns:a16="http://schemas.microsoft.com/office/drawing/2014/main" id="{002E2B40-31BF-49B1-9057-78BF193C13EA}"/>
              </a:ext>
            </a:extLst>
          </p:cNvPr>
          <p:cNvPicPr>
            <a:picLocks noChangeAspect="1"/>
          </p:cNvPicPr>
          <p:nvPr/>
        </p:nvPicPr>
        <p:blipFill rotWithShape="1">
          <a:blip r:embed="rId2">
            <a:alphaModFix amt="55000"/>
          </a:blip>
          <a:srcRect t="16220" b="16220"/>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07C0FC43-4107-2740-90A6-6C3573DA53B9}"/>
              </a:ext>
            </a:extLst>
          </p:cNvPr>
          <p:cNvSpPr>
            <a:spLocks noGrp="1"/>
          </p:cNvSpPr>
          <p:nvPr>
            <p:ph type="title"/>
          </p:nvPr>
        </p:nvSpPr>
        <p:spPr>
          <a:xfrm>
            <a:off x="1524000" y="1026747"/>
            <a:ext cx="9144000" cy="2387600"/>
          </a:xfrm>
        </p:spPr>
        <p:txBody>
          <a:bodyPr vert="horz" lIns="91440" tIns="45720" rIns="91440" bIns="45720" rtlCol="0" anchor="b">
            <a:normAutofit/>
          </a:bodyPr>
          <a:lstStyle/>
          <a:p>
            <a:pPr algn="ctr"/>
            <a:r>
              <a:rPr lang="en-US">
                <a:solidFill>
                  <a:schemeClr val="bg1"/>
                </a:solidFill>
              </a:rPr>
              <a:t>The social context</a:t>
            </a:r>
          </a:p>
        </p:txBody>
      </p:sp>
      <p:sp>
        <p:nvSpPr>
          <p:cNvPr id="3" name="Text Placeholder 2">
            <a:extLst>
              <a:ext uri="{FF2B5EF4-FFF2-40B4-BE49-F238E27FC236}">
                <a16:creationId xmlns:a16="http://schemas.microsoft.com/office/drawing/2014/main" id="{F31B5D1B-E93D-974F-A3CE-5229C70835AC}"/>
              </a:ext>
            </a:extLst>
          </p:cNvPr>
          <p:cNvSpPr>
            <a:spLocks noGrp="1"/>
          </p:cNvSpPr>
          <p:nvPr>
            <p:ph type="body" idx="1"/>
          </p:nvPr>
        </p:nvSpPr>
        <p:spPr>
          <a:xfrm>
            <a:off x="1524000" y="3927080"/>
            <a:ext cx="9144000" cy="1197323"/>
          </a:xfrm>
        </p:spPr>
        <p:txBody>
          <a:bodyPr vert="horz" lIns="91440" tIns="45720" rIns="91440" bIns="45720" rtlCol="0">
            <a:normAutofit/>
          </a:bodyPr>
          <a:lstStyle/>
          <a:p>
            <a:pPr algn="ctr"/>
            <a:endParaRPr lang="en-US" sz="3200">
              <a:solidFill>
                <a:schemeClr val="bg1"/>
              </a:solidFill>
            </a:endParaRPr>
          </a:p>
        </p:txBody>
      </p:sp>
      <p:sp>
        <p:nvSpPr>
          <p:cNvPr id="24"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9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797AF-FA23-C940-9C8A-4CAC91D3CC8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dirty="0"/>
              <a:t>The essays</a:t>
            </a:r>
          </a:p>
        </p:txBody>
      </p:sp>
      <p:sp>
        <p:nvSpPr>
          <p:cNvPr id="3" name="Text Placeholder 2">
            <a:extLst>
              <a:ext uri="{FF2B5EF4-FFF2-40B4-BE49-F238E27FC236}">
                <a16:creationId xmlns:a16="http://schemas.microsoft.com/office/drawing/2014/main" id="{006A43A3-EDE5-5E48-8C9D-082A4544F8E3}"/>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dirty="0">
                <a:solidFill>
                  <a:schemeClr val="tx1"/>
                </a:solidFill>
              </a:rPr>
              <a:t>Historical Materialism</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book pages">
            <a:extLst>
              <a:ext uri="{FF2B5EF4-FFF2-40B4-BE49-F238E27FC236}">
                <a16:creationId xmlns:a16="http://schemas.microsoft.com/office/drawing/2014/main" id="{4427908A-6BFD-437B-9D87-7E1B0F25F432}"/>
              </a:ext>
            </a:extLst>
          </p:cNvPr>
          <p:cNvPicPr>
            <a:picLocks noChangeAspect="1"/>
          </p:cNvPicPr>
          <p:nvPr/>
        </p:nvPicPr>
        <p:blipFill rotWithShape="1">
          <a:blip r:embed="rId2"/>
          <a:srcRect l="22677" r="20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525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0D3A5E4-9280-B848-A032-FCEDAFAA75EC}"/>
              </a:ext>
            </a:extLst>
          </p:cNvPr>
          <p:cNvSpPr>
            <a:spLocks noGrp="1"/>
          </p:cNvSpPr>
          <p:nvPr>
            <p:ph type="title"/>
          </p:nvPr>
        </p:nvSpPr>
        <p:spPr>
          <a:xfrm>
            <a:off x="640080" y="325370"/>
            <a:ext cx="6894576" cy="1784538"/>
          </a:xfrm>
        </p:spPr>
        <p:txBody>
          <a:bodyPr vert="horz" lIns="91440" tIns="45720" rIns="91440" bIns="45720" rtlCol="0" anchor="b">
            <a:normAutofit/>
          </a:bodyPr>
          <a:lstStyle/>
          <a:p>
            <a:pPr>
              <a:lnSpc>
                <a:spcPct val="90000"/>
              </a:lnSpc>
            </a:pPr>
            <a:r>
              <a:rPr lang="en-US" sz="6100" dirty="0"/>
              <a:t>Black reconstruction in America - DuBois</a:t>
            </a:r>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CD713E4-ACC0-E840-A182-0A31D6A240DC}"/>
              </a:ext>
            </a:extLst>
          </p:cNvPr>
          <p:cNvSpPr>
            <a:spLocks noGrp="1"/>
          </p:cNvSpPr>
          <p:nvPr>
            <p:ph sz="half" idx="1"/>
          </p:nvPr>
        </p:nvSpPr>
        <p:spPr>
          <a:xfrm>
            <a:off x="640080" y="2708307"/>
            <a:ext cx="6894576" cy="3485260"/>
          </a:xfrm>
        </p:spPr>
        <p:txBody>
          <a:bodyPr vert="horz" lIns="91440" tIns="45720" rIns="91440" bIns="45720" rtlCol="0">
            <a:normAutofit lnSpcReduction="10000"/>
          </a:bodyPr>
          <a:lstStyle/>
          <a:p>
            <a:r>
              <a:rPr lang="en-US" dirty="0"/>
              <a:t>What is racism?</a:t>
            </a:r>
          </a:p>
          <a:p>
            <a:r>
              <a:rPr lang="en-US" dirty="0"/>
              <a:t>How did US racism form?</a:t>
            </a:r>
          </a:p>
          <a:p>
            <a:pPr lvl="1"/>
            <a:r>
              <a:rPr lang="en-US" dirty="0"/>
              <a:t>What is primary: material life or ideas?</a:t>
            </a:r>
          </a:p>
          <a:p>
            <a:r>
              <a:rPr lang="en-US" dirty="0"/>
              <a:t>How does US racism affect different groups of workers?</a:t>
            </a:r>
          </a:p>
          <a:p>
            <a:r>
              <a:rPr lang="en-US" dirty="0"/>
              <a:t>Nerd out: is racism good for white workers? What does an intersectional approach suggest?</a:t>
            </a:r>
          </a:p>
          <a:p>
            <a:endParaRPr lang="en-US" dirty="0"/>
          </a:p>
        </p:txBody>
      </p:sp>
      <p:pic>
        <p:nvPicPr>
          <p:cNvPr id="7" name="Content Placeholder 2">
            <a:extLst>
              <a:ext uri="{FF2B5EF4-FFF2-40B4-BE49-F238E27FC236}">
                <a16:creationId xmlns:a16="http://schemas.microsoft.com/office/drawing/2014/main" id="{BD2ADC43-7790-1F44-8CC6-732534501FAF}"/>
              </a:ext>
            </a:extLst>
          </p:cNvPr>
          <p:cNvPicPr>
            <a:picLocks noGrp="1" noChangeAspect="1"/>
          </p:cNvPicPr>
          <p:nvPr>
            <p:ph sz="half" idx="2"/>
          </p:nvPr>
        </p:nvPicPr>
        <p:blipFill rotWithShape="1">
          <a:blip r:embed="rId2"/>
          <a:srcRect l="14691" r="18"/>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162548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4C054-A382-8342-9024-AD8A7B143DB8}"/>
              </a:ext>
            </a:extLst>
          </p:cNvPr>
          <p:cNvSpPr>
            <a:spLocks noGrp="1"/>
          </p:cNvSpPr>
          <p:nvPr>
            <p:ph type="title"/>
          </p:nvPr>
        </p:nvSpPr>
        <p:spPr>
          <a:xfrm>
            <a:off x="640080" y="325370"/>
            <a:ext cx="6894576" cy="1784538"/>
          </a:xfrm>
        </p:spPr>
        <p:txBody>
          <a:bodyPr vert="horz" lIns="91440" tIns="45720" rIns="91440" bIns="45720" rtlCol="0" anchor="b">
            <a:normAutofit fontScale="90000"/>
          </a:bodyPr>
          <a:lstStyle/>
          <a:p>
            <a:r>
              <a:rPr lang="en-US" sz="7200" dirty="0"/>
              <a:t>Transculturation in </a:t>
            </a:r>
            <a:r>
              <a:rPr lang="en-US" sz="7200" dirty="0" err="1"/>
              <a:t>cuba</a:t>
            </a:r>
            <a:r>
              <a:rPr lang="en-US" sz="7200" dirty="0"/>
              <a:t> - </a:t>
            </a:r>
            <a:r>
              <a:rPr lang="en-US" sz="7200" dirty="0" err="1"/>
              <a:t>ortiz</a:t>
            </a:r>
            <a:endParaRPr lang="en-US" sz="7200" dirty="0"/>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62DA65-CCDD-F24B-86CB-68EF9641E845}"/>
              </a:ext>
            </a:extLst>
          </p:cNvPr>
          <p:cNvSpPr>
            <a:spLocks noGrp="1"/>
          </p:cNvSpPr>
          <p:nvPr>
            <p:ph sz="half" idx="1"/>
          </p:nvPr>
        </p:nvSpPr>
        <p:spPr>
          <a:xfrm>
            <a:off x="640080" y="2708307"/>
            <a:ext cx="6894576" cy="3485260"/>
          </a:xfrm>
        </p:spPr>
        <p:txBody>
          <a:bodyPr vert="horz" lIns="91440" tIns="45720" rIns="91440" bIns="45720" rtlCol="0">
            <a:normAutofit/>
          </a:bodyPr>
          <a:lstStyle/>
          <a:p>
            <a:r>
              <a:rPr lang="en-US" dirty="0"/>
              <a:t>Assimilation v transculturation</a:t>
            </a:r>
          </a:p>
          <a:p>
            <a:r>
              <a:rPr lang="en-US" dirty="0"/>
              <a:t>Embedded in global processes</a:t>
            </a:r>
          </a:p>
          <a:p>
            <a:r>
              <a:rPr lang="en-US" dirty="0"/>
              <a:t>What does this suggest about “historical particularism”?</a:t>
            </a:r>
          </a:p>
        </p:txBody>
      </p:sp>
      <p:pic>
        <p:nvPicPr>
          <p:cNvPr id="5" name="Content Placeholder 6">
            <a:extLst>
              <a:ext uri="{FF2B5EF4-FFF2-40B4-BE49-F238E27FC236}">
                <a16:creationId xmlns:a16="http://schemas.microsoft.com/office/drawing/2014/main" id="{66E340C0-8182-AD4F-AE2B-E8049C581977}"/>
              </a:ext>
            </a:extLst>
          </p:cNvPr>
          <p:cNvPicPr>
            <a:picLocks noGrp="1" noChangeAspect="1"/>
          </p:cNvPicPr>
          <p:nvPr>
            <p:ph sz="half" idx="2"/>
          </p:nvPr>
        </p:nvPicPr>
        <p:blipFill rotWithShape="1">
          <a:blip r:embed="rId2"/>
          <a:srcRect l="7380" r="5118"/>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35607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4D2B3-D19B-5243-8140-3015A2D8E678}"/>
              </a:ext>
            </a:extLst>
          </p:cNvPr>
          <p:cNvSpPr>
            <a:spLocks noGrp="1"/>
          </p:cNvSpPr>
          <p:nvPr>
            <p:ph type="title"/>
          </p:nvPr>
        </p:nvSpPr>
        <p:spPr>
          <a:xfrm>
            <a:off x="640080" y="325370"/>
            <a:ext cx="6894576" cy="1784538"/>
          </a:xfrm>
        </p:spPr>
        <p:txBody>
          <a:bodyPr vert="horz" lIns="91440" tIns="45720" rIns="91440" bIns="45720" rtlCol="0" anchor="b">
            <a:normAutofit/>
          </a:bodyPr>
          <a:lstStyle/>
          <a:p>
            <a:r>
              <a:rPr lang="en-US" sz="7200" dirty="0"/>
              <a:t>The world in 1400 - wolf</a:t>
            </a:r>
          </a:p>
        </p:txBody>
      </p:sp>
      <p:sp>
        <p:nvSpPr>
          <p:cNvPr id="2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39460"/>
          </a:solidFill>
          <a:ln w="38100" cap="rnd">
            <a:solidFill>
              <a:srgbClr val="D394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F00EF3-B472-D24B-85F8-555DA6289AC4}"/>
              </a:ext>
            </a:extLst>
          </p:cNvPr>
          <p:cNvSpPr>
            <a:spLocks noGrp="1"/>
          </p:cNvSpPr>
          <p:nvPr>
            <p:ph sz="half" idx="1"/>
          </p:nvPr>
        </p:nvSpPr>
        <p:spPr>
          <a:xfrm>
            <a:off x="640080" y="2708307"/>
            <a:ext cx="6894576" cy="3485260"/>
          </a:xfrm>
        </p:spPr>
        <p:txBody>
          <a:bodyPr vert="horz" lIns="91440" tIns="45720" rIns="91440" bIns="45720" rtlCol="0">
            <a:normAutofit fontScale="92500" lnSpcReduction="20000"/>
          </a:bodyPr>
          <a:lstStyle/>
          <a:p>
            <a:r>
              <a:rPr lang="en-US" dirty="0"/>
              <a:t>What was the world in 1400 like?</a:t>
            </a:r>
          </a:p>
          <a:p>
            <a:r>
              <a:rPr lang="en-US" dirty="0"/>
              <a:t>“Disciplinary imperialism”</a:t>
            </a:r>
          </a:p>
          <a:p>
            <a:r>
              <a:rPr lang="en-US" dirty="0"/>
              <a:t>History from non-European perspectives</a:t>
            </a:r>
          </a:p>
          <a:p>
            <a:pPr lvl="1"/>
            <a:r>
              <a:rPr lang="en-US" dirty="0"/>
              <a:t>Agentive (not passive)</a:t>
            </a:r>
          </a:p>
          <a:p>
            <a:pPr lvl="1"/>
            <a:r>
              <a:rPr lang="en-US" dirty="0"/>
              <a:t>Active (not frozen in time)</a:t>
            </a:r>
          </a:p>
          <a:p>
            <a:pPr lvl="1"/>
            <a:r>
              <a:rPr lang="en-US" dirty="0"/>
              <a:t>Globalized (not isolated)</a:t>
            </a:r>
          </a:p>
          <a:p>
            <a:r>
              <a:rPr lang="en-US" dirty="0"/>
              <a:t>What does this suggest about “historical particularism”?</a:t>
            </a:r>
          </a:p>
          <a:p>
            <a:pPr marL="0"/>
            <a:endParaRPr lang="en-US" dirty="0"/>
          </a:p>
        </p:txBody>
      </p:sp>
      <p:pic>
        <p:nvPicPr>
          <p:cNvPr id="13" name="Content Placeholder 5">
            <a:extLst>
              <a:ext uri="{FF2B5EF4-FFF2-40B4-BE49-F238E27FC236}">
                <a16:creationId xmlns:a16="http://schemas.microsoft.com/office/drawing/2014/main" id="{002E9EEE-9BC0-544E-BB7C-03AC80C47840}"/>
              </a:ext>
            </a:extLst>
          </p:cNvPr>
          <p:cNvPicPr>
            <a:picLocks noGrp="1" noChangeAspect="1"/>
          </p:cNvPicPr>
          <p:nvPr>
            <p:ph sz="half" idx="2"/>
          </p:nvPr>
        </p:nvPicPr>
        <p:blipFill rotWithShape="1">
          <a:blip r:embed="rId2"/>
          <a:srcRect l="34283" r="34709"/>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7234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AnalogousFromLightSeedLeftStep">
      <a:dk1>
        <a:srgbClr val="000000"/>
      </a:dk1>
      <a:lt1>
        <a:srgbClr val="FFFFFF"/>
      </a:lt1>
      <a:dk2>
        <a:srgbClr val="41242F"/>
      </a:dk2>
      <a:lt2>
        <a:srgbClr val="E2E5E8"/>
      </a:lt2>
      <a:accent1>
        <a:srgbClr val="D39460"/>
      </a:accent1>
      <a:accent2>
        <a:srgbClr val="D46864"/>
      </a:accent2>
      <a:accent3>
        <a:srgbClr val="DC80A3"/>
      </a:accent3>
      <a:accent4>
        <a:srgbClr val="D464BE"/>
      </a:accent4>
      <a:accent5>
        <a:srgbClr val="C880DC"/>
      </a:accent5>
      <a:accent6>
        <a:srgbClr val="8E64D4"/>
      </a:accent6>
      <a:hlink>
        <a:srgbClr val="5C85A7"/>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157</TotalTime>
  <Words>388</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The Hand Bold</vt:lpstr>
      <vt:lpstr>The Serif Hand Black</vt:lpstr>
      <vt:lpstr>SketchyVTI</vt:lpstr>
      <vt:lpstr>Power, History, Inequality</vt:lpstr>
      <vt:lpstr>big idea</vt:lpstr>
      <vt:lpstr>Learning objectives</vt:lpstr>
      <vt:lpstr>Power, history, inequality</vt:lpstr>
      <vt:lpstr>The social context</vt:lpstr>
      <vt:lpstr>The essays</vt:lpstr>
      <vt:lpstr>Black reconstruction in America - DuBois</vt:lpstr>
      <vt:lpstr>Transculturation in cuba - ortiz</vt:lpstr>
      <vt:lpstr>The world in 1400 - wolf</vt:lpstr>
      <vt:lpstr>Making empire respectable - stoler</vt:lpstr>
      <vt:lpstr>Structural violence -  farmer</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History, Inequality</dc:title>
  <dc:creator>Ruth Gomberg-Munoz</dc:creator>
  <cp:lastModifiedBy>Hansen, Carli</cp:lastModifiedBy>
  <cp:revision>15</cp:revision>
  <dcterms:created xsi:type="dcterms:W3CDTF">2021-09-29T14:28:19Z</dcterms:created>
  <dcterms:modified xsi:type="dcterms:W3CDTF">2022-04-19T18:11:36Z</dcterms:modified>
</cp:coreProperties>
</file>