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68" r:id="rId3"/>
    <p:sldId id="269" r:id="rId4"/>
    <p:sldId id="259" r:id="rId5"/>
    <p:sldId id="258" r:id="rId6"/>
    <p:sldId id="261" r:id="rId7"/>
    <p:sldId id="262" r:id="rId8"/>
    <p:sldId id="263" r:id="rId9"/>
    <p:sldId id="264"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20"/>
  </p:normalViewPr>
  <p:slideViewPr>
    <p:cSldViewPr snapToGrid="0" snapToObjects="1">
      <p:cViewPr varScale="1">
        <p:scale>
          <a:sx n="111" d="100"/>
          <a:sy n="111" d="100"/>
        </p:scale>
        <p:origin x="54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4/19/2022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461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4/19/2022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5975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4/19/2022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21293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solidFill>
                  <a:prstClr val="white">
                    <a:alpha val="50000"/>
                  </a:prstClr>
                </a:solidFill>
                <a:latin typeface="Arial"/>
              </a:rPr>
              <a:pPr/>
              <a:t>4/19/2022</a:t>
            </a:fld>
            <a:endParaRPr lang="en-US">
              <a:solidFill>
                <a:prstClr val="white">
                  <a:alpha val="50000"/>
                </a:prstClr>
              </a:solidFill>
              <a:latin typeface="Arial"/>
            </a:endParaRPr>
          </a:p>
        </p:txBody>
      </p:sp>
      <p:sp>
        <p:nvSpPr>
          <p:cNvPr id="6" name="Footer Placeholder 5"/>
          <p:cNvSpPr>
            <a:spLocks noGrp="1"/>
          </p:cNvSpPr>
          <p:nvPr>
            <p:ph type="ftr" sz="quarter" idx="11"/>
          </p:nvPr>
        </p:nvSpPr>
        <p:spPr/>
        <p:txBody>
          <a:bodyPr/>
          <a:lstStyle/>
          <a:p>
            <a:endParaRPr lang="en-US">
              <a:solidFill>
                <a:prstClr val="white"/>
              </a:solidFill>
              <a:latin typeface="Arial"/>
            </a:endParaRPr>
          </a:p>
        </p:txBody>
      </p:sp>
      <p:sp>
        <p:nvSpPr>
          <p:cNvPr id="7" name="Slide Number Placeholder 6"/>
          <p:cNvSpPr>
            <a:spLocks noGrp="1"/>
          </p:cNvSpPr>
          <p:nvPr>
            <p:ph type="sldNum" sz="quarter" idx="12"/>
          </p:nvPr>
        </p:nvSpPr>
        <p:spPr/>
        <p:txBody>
          <a:bodyPr/>
          <a:lstStyle/>
          <a:p>
            <a:fld id="{CE8079A4-7AA8-4A4F-87E2-7781EC5097DD}" type="slidenum">
              <a:rPr lang="en-US" smtClean="0">
                <a:solidFill>
                  <a:prstClr val="white"/>
                </a:solidFill>
                <a:latin typeface="Arial"/>
              </a:rPr>
              <a:pPr/>
              <a:t>‹#›</a:t>
            </a:fld>
            <a:endParaRPr lang="en-US">
              <a:solidFill>
                <a:prstClr val="white"/>
              </a:solidFill>
              <a:latin typeface="Arial"/>
            </a:endParaRPr>
          </a:p>
        </p:txBody>
      </p:sp>
      <p:sp>
        <p:nvSpPr>
          <p:cNvPr id="9" name="Title 8"/>
          <p:cNvSpPr>
            <a:spLocks noGrp="1"/>
          </p:cNvSpPr>
          <p:nvPr>
            <p:ph type="title"/>
          </p:nvPr>
        </p:nvSpPr>
        <p:spPr>
          <a:xfrm>
            <a:off x="1219200" y="1544716"/>
            <a:ext cx="9753600" cy="1154097"/>
          </a:xfrm>
        </p:spPr>
        <p:txBody>
          <a:bodyPr/>
          <a:lstStyle/>
          <a:p>
            <a:r>
              <a:rPr lang="en-US"/>
              <a:t>Click to edit Master title style</a:t>
            </a:r>
          </a:p>
        </p:txBody>
      </p:sp>
      <p:sp>
        <p:nvSpPr>
          <p:cNvPr id="8" name="Content Placeholder 7"/>
          <p:cNvSpPr>
            <a:spLocks noGrp="1"/>
          </p:cNvSpPr>
          <p:nvPr>
            <p:ph sz="quarter" idx="13"/>
          </p:nvPr>
        </p:nvSpPr>
        <p:spPr>
          <a:xfrm>
            <a:off x="1219200" y="2743200"/>
            <a:ext cx="475488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242304" y="2743201"/>
            <a:ext cx="475488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207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4/19/2022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4740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4/19/2022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83808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4/19/2022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8015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4/19/2022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9225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4/19/2022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6933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4/19/2022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0548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4/19/2022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91071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4/19/2022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5319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4/19/2022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64461523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 id="2147483674" r:id="rId12"/>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youtu.be/vWaI9UZ-LYw" TargetMode="Externa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3DEA4CD-973D-4D38-96D4-1DF2E87BB71E}"/>
              </a:ext>
            </a:extLst>
          </p:cNvPr>
          <p:cNvPicPr>
            <a:picLocks noChangeAspect="1"/>
          </p:cNvPicPr>
          <p:nvPr/>
        </p:nvPicPr>
        <p:blipFill rotWithShape="1">
          <a:blip r:embed="rId2"/>
          <a:srcRect l="21316"/>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1C7D4B-47D0-8C42-B18A-D5D239E9C297}"/>
              </a:ext>
            </a:extLst>
          </p:cNvPr>
          <p:cNvSpPr>
            <a:spLocks noGrp="1"/>
          </p:cNvSpPr>
          <p:nvPr>
            <p:ph type="ctrTitle"/>
          </p:nvPr>
        </p:nvSpPr>
        <p:spPr>
          <a:xfrm>
            <a:off x="477980" y="1122363"/>
            <a:ext cx="5385609" cy="3204134"/>
          </a:xfrm>
        </p:spPr>
        <p:txBody>
          <a:bodyPr anchor="b">
            <a:normAutofit/>
          </a:bodyPr>
          <a:lstStyle/>
          <a:p>
            <a:r>
              <a:rPr lang="en-US" sz="4800" dirty="0"/>
              <a:t>Colonialism and Anthropological “Others”</a:t>
            </a:r>
          </a:p>
        </p:txBody>
      </p:sp>
      <p:sp>
        <p:nvSpPr>
          <p:cNvPr id="3" name="Subtitle 2">
            <a:extLst>
              <a:ext uri="{FF2B5EF4-FFF2-40B4-BE49-F238E27FC236}">
                <a16:creationId xmlns:a16="http://schemas.microsoft.com/office/drawing/2014/main" id="{1D7FF18F-E527-434D-96F9-6871D90605F8}"/>
              </a:ext>
            </a:extLst>
          </p:cNvPr>
          <p:cNvSpPr>
            <a:spLocks noGrp="1"/>
          </p:cNvSpPr>
          <p:nvPr>
            <p:ph type="subTitle" idx="1"/>
          </p:nvPr>
        </p:nvSpPr>
        <p:spPr>
          <a:xfrm>
            <a:off x="477980" y="4872922"/>
            <a:ext cx="4023359" cy="1208141"/>
          </a:xfrm>
        </p:spPr>
        <p:txBody>
          <a:bodyPr>
            <a:normAutofit/>
          </a:bodyPr>
          <a:lstStyle/>
          <a:p>
            <a:r>
              <a:rPr lang="en-US" sz="2000" dirty="0"/>
              <a:t>Section 6</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33531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Rectangle 16">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941466" y="1139396"/>
            <a:ext cx="5991244" cy="1106424"/>
          </a:xfrm>
        </p:spPr>
        <p:txBody>
          <a:bodyPr vert="horz" lIns="91440" tIns="45720" rIns="91440" bIns="45720" rtlCol="0" anchor="ctr">
            <a:noAutofit/>
          </a:bodyPr>
          <a:lstStyle/>
          <a:p>
            <a:r>
              <a:rPr lang="en-US" sz="5400" dirty="0"/>
              <a:t>Sea of Islands - </a:t>
            </a:r>
            <a:r>
              <a:rPr lang="en-US" sz="5400" dirty="0" err="1"/>
              <a:t>Hau’ofa</a:t>
            </a:r>
            <a:endParaRPr lang="en-US" sz="5400" dirty="0"/>
          </a:p>
        </p:txBody>
      </p:sp>
      <p:sp>
        <p:nvSpPr>
          <p:cNvPr id="21" name="Rectangle 20">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p:cNvSpPr>
            <a:spLocks noGrp="1"/>
          </p:cNvSpPr>
          <p:nvPr>
            <p:ph sz="quarter" idx="13"/>
          </p:nvPr>
        </p:nvSpPr>
        <p:spPr>
          <a:xfrm>
            <a:off x="841248" y="2745883"/>
            <a:ext cx="5993892" cy="3067238"/>
          </a:xfrm>
        </p:spPr>
        <p:txBody>
          <a:bodyPr vert="horz" lIns="91440" tIns="45720" rIns="91440" bIns="45720" rtlCol="0">
            <a:normAutofit/>
          </a:bodyPr>
          <a:lstStyle/>
          <a:p>
            <a:r>
              <a:rPr lang="en-US" sz="1800" dirty="0"/>
              <a:t>Tongan and Fijian</a:t>
            </a:r>
          </a:p>
          <a:p>
            <a:r>
              <a:rPr lang="en-US" sz="1800" dirty="0"/>
              <a:t>Anthropologist and novelist</a:t>
            </a:r>
          </a:p>
          <a:p>
            <a:r>
              <a:rPr lang="en-US" sz="1800" dirty="0"/>
              <a:t>Oceania Center for Arts</a:t>
            </a:r>
          </a:p>
          <a:p>
            <a:endParaRPr lang="en-US" sz="1800" dirty="0"/>
          </a:p>
          <a:p>
            <a:endParaRPr lang="en-US" sz="1800" dirty="0"/>
          </a:p>
          <a:p>
            <a:r>
              <a:rPr lang="en-US" sz="1800" dirty="0"/>
              <a:t>A Sea of Islands</a:t>
            </a:r>
          </a:p>
        </p:txBody>
      </p:sp>
      <p:pic>
        <p:nvPicPr>
          <p:cNvPr id="6" name="Picture 2" descr="A New Oceania: Rediscovering Our Sea of Islands: Eric Waddell, Vijay Naidu,  Epeli Hau&amp;#39;ofa: 9789820102002: Amazon.com: Books">
            <a:extLst>
              <a:ext uri="{FF2B5EF4-FFF2-40B4-BE49-F238E27FC236}">
                <a16:creationId xmlns:a16="http://schemas.microsoft.com/office/drawing/2014/main" id="{6A886E2A-57D7-8443-A6E6-12E7C9D343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18941" y="630936"/>
            <a:ext cx="3819403" cy="549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36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B4A08-529C-224D-A727-A0C26AACAF99}"/>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4A10FD36-1916-DD46-A52C-F76CF34A15AB}"/>
              </a:ext>
            </a:extLst>
          </p:cNvPr>
          <p:cNvSpPr>
            <a:spLocks noGrp="1"/>
          </p:cNvSpPr>
          <p:nvPr>
            <p:ph idx="1"/>
          </p:nvPr>
        </p:nvSpPr>
        <p:spPr>
          <a:xfrm>
            <a:off x="1115568" y="2478024"/>
            <a:ext cx="10168128" cy="3694176"/>
          </a:xfrm>
        </p:spPr>
        <p:txBody>
          <a:bodyPr/>
          <a:lstStyle/>
          <a:p>
            <a:r>
              <a:rPr lang="en-US" dirty="0"/>
              <a:t>Distinction between Western researcher and non-Western (that is, colonized) research subject untenable</a:t>
            </a:r>
          </a:p>
          <a:p>
            <a:r>
              <a:rPr lang="en-US" dirty="0"/>
              <a:t>Anthropology tended to reproduce hegemonic (colonialist) knowledge</a:t>
            </a:r>
          </a:p>
          <a:p>
            <a:r>
              <a:rPr lang="en-US" dirty="0"/>
              <a:t>Anti-colonialist ways of knowing and acting</a:t>
            </a:r>
          </a:p>
        </p:txBody>
      </p:sp>
    </p:spTree>
    <p:extLst>
      <p:ext uri="{BB962C8B-B14F-4D97-AF65-F5344CB8AC3E}">
        <p14:creationId xmlns:p14="http://schemas.microsoft.com/office/powerpoint/2010/main" val="181371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86536-E79A-9540-9F90-44BFC2855F1E}"/>
              </a:ext>
            </a:extLst>
          </p:cNvPr>
          <p:cNvSpPr>
            <a:spLocks noGrp="1"/>
          </p:cNvSpPr>
          <p:nvPr>
            <p:ph type="title"/>
          </p:nvPr>
        </p:nvSpPr>
        <p:spPr/>
        <p:txBody>
          <a:bodyPr/>
          <a:lstStyle/>
          <a:p>
            <a:r>
              <a:rPr lang="en-US" dirty="0"/>
              <a:t>Big Idea</a:t>
            </a:r>
          </a:p>
        </p:txBody>
      </p:sp>
      <p:sp>
        <p:nvSpPr>
          <p:cNvPr id="3" name="Content Placeholder 2">
            <a:extLst>
              <a:ext uri="{FF2B5EF4-FFF2-40B4-BE49-F238E27FC236}">
                <a16:creationId xmlns:a16="http://schemas.microsoft.com/office/drawing/2014/main" id="{4E877F05-288A-7A4C-875D-BFD8AF2D7AC6}"/>
              </a:ext>
            </a:extLst>
          </p:cNvPr>
          <p:cNvSpPr>
            <a:spLocks noGrp="1"/>
          </p:cNvSpPr>
          <p:nvPr>
            <p:ph idx="1"/>
          </p:nvPr>
        </p:nvSpPr>
        <p:spPr/>
        <p:txBody>
          <a:bodyPr>
            <a:normAutofit fontScale="92500"/>
          </a:bodyPr>
          <a:lstStyle/>
          <a:p>
            <a:pPr marL="0" indent="0">
              <a:buNone/>
            </a:pPr>
            <a:r>
              <a:rPr lang="en-US" dirty="0"/>
              <a:t>Anthropology emerged as a discipline in centers of imperial power and, intentionally or not, aided in colonial governance across the Western Hemisphere, Asia, and Africa. In particular, theories of scientific racism developed by early ethnologists were deployed as ideological justification for violent campaigns of dispossession and subjugation. And even anti-racist anthropologists associated with Boas tended to characterize Indigenous people as disappearing cultural remnants rather than as modern agents of resistance and survival. The theorists in this section demand that anthropology acknowledge and reckon with this colonialist legacy. </a:t>
            </a:r>
          </a:p>
          <a:p>
            <a:endParaRPr lang="en-US" dirty="0"/>
          </a:p>
        </p:txBody>
      </p:sp>
    </p:spTree>
    <p:extLst>
      <p:ext uri="{BB962C8B-B14F-4D97-AF65-F5344CB8AC3E}">
        <p14:creationId xmlns:p14="http://schemas.microsoft.com/office/powerpoint/2010/main" val="299515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0F40A-016F-114F-A1C0-C550B54EB093}"/>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9724010A-8645-8A4D-A984-74B56EF32937}"/>
              </a:ext>
            </a:extLst>
          </p:cNvPr>
          <p:cNvSpPr>
            <a:spLocks noGrp="1"/>
          </p:cNvSpPr>
          <p:nvPr>
            <p:ph idx="1"/>
          </p:nvPr>
        </p:nvSpPr>
        <p:spPr/>
        <p:txBody>
          <a:bodyPr/>
          <a:lstStyle/>
          <a:p>
            <a:pPr marL="457200" lvl="0" indent="-457200">
              <a:buFont typeface="+mj-lt"/>
              <a:buAutoNum type="arabicPeriod"/>
            </a:pPr>
            <a:r>
              <a:rPr lang="en-US" dirty="0"/>
              <a:t>Describe the disputed relationship of anthropology and colonial systems</a:t>
            </a:r>
          </a:p>
          <a:p>
            <a:pPr marL="457200" lvl="0" indent="-457200">
              <a:buFont typeface="+mj-lt"/>
              <a:buAutoNum type="arabicPeriod"/>
            </a:pPr>
            <a:r>
              <a:rPr lang="en-US" dirty="0"/>
              <a:t>Critically analyze this legacy in anthropological research</a:t>
            </a:r>
          </a:p>
          <a:p>
            <a:pPr marL="457200" lvl="0" indent="-457200">
              <a:buFont typeface="+mj-lt"/>
              <a:buAutoNum type="arabicPeriod"/>
            </a:pPr>
            <a:r>
              <a:rPr lang="en-US" dirty="0"/>
              <a:t>Articulate critical theories that challenge the position of colonized people in anthropological projects</a:t>
            </a:r>
          </a:p>
          <a:p>
            <a:pPr marL="0" indent="0">
              <a:buNone/>
            </a:pPr>
            <a:endParaRPr lang="en-US" dirty="0"/>
          </a:p>
        </p:txBody>
      </p:sp>
    </p:spTree>
    <p:extLst>
      <p:ext uri="{BB962C8B-B14F-4D97-AF65-F5344CB8AC3E}">
        <p14:creationId xmlns:p14="http://schemas.microsoft.com/office/powerpoint/2010/main" val="235533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 name="Rectangle 142">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Rectangle 144">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7" name="Rectangle 146">
            <a:extLst>
              <a:ext uri="{FF2B5EF4-FFF2-40B4-BE49-F238E27FC236}">
                <a16:creationId xmlns:a16="http://schemas.microsoft.com/office/drawing/2014/main" id="{96646FC9-C66D-4EC7-8310-0DD4ACC49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9" name="Rectangle 148">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158A815-5D85-E345-9A6D-7C0CE63B1954}"/>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a:r>
              <a:rPr lang="en-US"/>
              <a:t>The Context</a:t>
            </a:r>
          </a:p>
        </p:txBody>
      </p:sp>
      <p:sp>
        <p:nvSpPr>
          <p:cNvPr id="151" name="Rectangle: Rounded Corners 150">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3" name="Content Placeholder 2">
            <a:extLst>
              <a:ext uri="{FF2B5EF4-FFF2-40B4-BE49-F238E27FC236}">
                <a16:creationId xmlns:a16="http://schemas.microsoft.com/office/drawing/2014/main" id="{B79B358D-5CEC-B24A-87D3-531BB5605108}"/>
              </a:ext>
            </a:extLst>
          </p:cNvPr>
          <p:cNvSpPr>
            <a:spLocks noGrp="1"/>
          </p:cNvSpPr>
          <p:nvPr>
            <p:ph sz="half" idx="1"/>
          </p:nvPr>
        </p:nvSpPr>
        <p:spPr>
          <a:xfrm>
            <a:off x="2615738" y="1263807"/>
            <a:ext cx="6960524" cy="598516"/>
          </a:xfrm>
        </p:spPr>
        <p:txBody>
          <a:bodyPr vert="horz" lIns="91440" tIns="45720" rIns="91440" bIns="45720" rtlCol="0" anchor="ctr">
            <a:normAutofit/>
          </a:bodyPr>
          <a:lstStyle/>
          <a:p>
            <a:pPr marL="0" indent="0" algn="ctr">
              <a:buNone/>
            </a:pPr>
            <a:r>
              <a:rPr lang="en-US" sz="2000">
                <a:solidFill>
                  <a:schemeClr val="bg1"/>
                </a:solidFill>
                <a:hlinkClick r:id="rId2"/>
              </a:rPr>
              <a:t>Here come the anthros</a:t>
            </a:r>
            <a:endParaRPr lang="en-US" sz="2000">
              <a:solidFill>
                <a:schemeClr val="bg1"/>
              </a:solidFill>
            </a:endParaRPr>
          </a:p>
        </p:txBody>
      </p:sp>
      <p:pic>
        <p:nvPicPr>
          <p:cNvPr id="1030" name="Picture 6">
            <a:extLst>
              <a:ext uri="{FF2B5EF4-FFF2-40B4-BE49-F238E27FC236}">
                <a16:creationId xmlns:a16="http://schemas.microsoft.com/office/drawing/2014/main" id="{F46AA90B-E02C-3648-B637-F7265DE3EC2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1816764" y="2139484"/>
            <a:ext cx="2733744" cy="409651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Pin by Loren on Humor | The far side, Far side cartoons, Gary larson  cartoons">
            <a:extLst>
              <a:ext uri="{FF2B5EF4-FFF2-40B4-BE49-F238E27FC236}">
                <a16:creationId xmlns:a16="http://schemas.microsoft.com/office/drawing/2014/main" id="{F9934409-DAA9-F147-9225-E4E0118A5768}"/>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10726" y="2139484"/>
            <a:ext cx="3195279"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49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83CB6B1-F727-A049-B64C-BB2BF90D7E7E}"/>
              </a:ext>
            </a:extLst>
          </p:cNvPr>
          <p:cNvSpPr>
            <a:spLocks noGrp="1"/>
          </p:cNvSpPr>
          <p:nvPr>
            <p:ph type="title"/>
          </p:nvPr>
        </p:nvSpPr>
        <p:spPr>
          <a:xfrm>
            <a:off x="1804988" y="1442172"/>
            <a:ext cx="8582025" cy="2177328"/>
          </a:xfrm>
        </p:spPr>
        <p:txBody>
          <a:bodyPr vert="horz" lIns="91440" tIns="45720" rIns="91440" bIns="45720" rtlCol="0" anchor="ctr">
            <a:normAutofit/>
          </a:bodyPr>
          <a:lstStyle/>
          <a:p>
            <a:pPr algn="ctr"/>
            <a:r>
              <a:rPr lang="en-US" sz="5000"/>
              <a:t>Colonialism and Anthropological “Others”</a:t>
            </a:r>
          </a:p>
        </p:txBody>
      </p:sp>
      <p:sp>
        <p:nvSpPr>
          <p:cNvPr id="17" name="Rectangle: Rounded Corners 16">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0948A779-ACE2-7F40-AB48-D986D97F47AC}"/>
              </a:ext>
            </a:extLst>
          </p:cNvPr>
          <p:cNvSpPr>
            <a:spLocks noGrp="1"/>
          </p:cNvSpPr>
          <p:nvPr>
            <p:ph type="body" idx="1"/>
          </p:nvPr>
        </p:nvSpPr>
        <p:spPr>
          <a:xfrm>
            <a:off x="2566988" y="3962400"/>
            <a:ext cx="7058025" cy="581025"/>
          </a:xfrm>
        </p:spPr>
        <p:txBody>
          <a:bodyPr vert="horz" lIns="91440" tIns="45720" rIns="91440" bIns="45720" rtlCol="0" anchor="ctr">
            <a:normAutofit/>
          </a:bodyPr>
          <a:lstStyle/>
          <a:p>
            <a:pPr algn="ctr"/>
            <a:r>
              <a:rPr lang="en-US" sz="2800">
                <a:solidFill>
                  <a:schemeClr val="bg1"/>
                </a:solidFill>
              </a:rPr>
              <a:t>The Essays</a:t>
            </a:r>
          </a:p>
        </p:txBody>
      </p:sp>
    </p:spTree>
    <p:extLst>
      <p:ext uri="{BB962C8B-B14F-4D97-AF65-F5344CB8AC3E}">
        <p14:creationId xmlns:p14="http://schemas.microsoft.com/office/powerpoint/2010/main" val="1802200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Rectangle 16">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2648" y="1078992"/>
            <a:ext cx="6268770" cy="1536192"/>
          </a:xfrm>
        </p:spPr>
        <p:txBody>
          <a:bodyPr vert="horz" lIns="91440" tIns="45720" rIns="91440" bIns="45720" rtlCol="0" anchor="b">
            <a:normAutofit/>
          </a:bodyPr>
          <a:lstStyle/>
          <a:p>
            <a:r>
              <a:rPr lang="en-US" sz="5200" dirty="0"/>
              <a:t>Orientalism - Said</a:t>
            </a:r>
          </a:p>
        </p:txBody>
      </p:sp>
      <p:sp>
        <p:nvSpPr>
          <p:cNvPr id="19" name="Rectangle 18">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p:cNvSpPr>
            <a:spLocks noGrp="1"/>
          </p:cNvSpPr>
          <p:nvPr>
            <p:ph sz="quarter" idx="13"/>
          </p:nvPr>
        </p:nvSpPr>
        <p:spPr>
          <a:xfrm>
            <a:off x="615458" y="3355848"/>
            <a:ext cx="6268770" cy="2825496"/>
          </a:xfrm>
        </p:spPr>
        <p:txBody>
          <a:bodyPr vert="horz" lIns="91440" tIns="45720" rIns="91440" bIns="45720" rtlCol="0">
            <a:normAutofit/>
          </a:bodyPr>
          <a:lstStyle/>
          <a:p>
            <a:r>
              <a:rPr lang="en-US" sz="1800"/>
              <a:t>Palestinian American</a:t>
            </a:r>
          </a:p>
          <a:p>
            <a:r>
              <a:rPr lang="en-US" sz="1800"/>
              <a:t>Postcolonial studies</a:t>
            </a:r>
          </a:p>
          <a:p>
            <a:endParaRPr lang="en-US" sz="1800"/>
          </a:p>
          <a:p>
            <a:r>
              <a:rPr lang="en-US" sz="1800"/>
              <a:t>Orientalism: a “cultural” understanding of “the Orient” cultivated by British imperialism</a:t>
            </a:r>
          </a:p>
          <a:p>
            <a:pPr lvl="1"/>
            <a:r>
              <a:rPr lang="en-US" sz="1800"/>
              <a:t>Knowledge as central to power</a:t>
            </a:r>
          </a:p>
          <a:p>
            <a:endParaRPr lang="en-US" sz="1800"/>
          </a:p>
          <a:p>
            <a:endParaRPr lang="en-US" sz="1800"/>
          </a:p>
        </p:txBody>
      </p:sp>
      <p:pic>
        <p:nvPicPr>
          <p:cNvPr id="6" name="Picture 2" descr="Orientalism: Said, Edward W.: 9780394740676: Amazon.com: Books">
            <a:extLst>
              <a:ext uri="{FF2B5EF4-FFF2-40B4-BE49-F238E27FC236}">
                <a16:creationId xmlns:a16="http://schemas.microsoft.com/office/drawing/2014/main" id="{64D5CDA9-118C-8D4D-878B-CFE7D1A0BED7}"/>
              </a:ext>
            </a:extLst>
          </p:cNvPr>
          <p:cNvPicPr>
            <a:picLocks noGrp="1" noChangeAspect="1" noChangeArrowheads="1"/>
          </p:cNvPicPr>
          <p:nvPr>
            <p:ph sz="quarter" idx="14"/>
          </p:nvPr>
        </p:nvPicPr>
        <p:blipFill rotWithShape="1">
          <a:blip r:embed="rId2">
            <a:extLst>
              <a:ext uri="{28A0092B-C50C-407E-A947-70E740481C1C}">
                <a14:useLocalDpi xmlns:a14="http://schemas.microsoft.com/office/drawing/2010/main" val="0"/>
              </a:ext>
            </a:extLst>
          </a:blip>
          <a:srcRect t="735"/>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82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8" name="Rectangle 77">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Rectangle 79">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2" name="Rectangle 81">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2648" y="1078992"/>
            <a:ext cx="6268770" cy="1536192"/>
          </a:xfrm>
        </p:spPr>
        <p:txBody>
          <a:bodyPr vert="horz" lIns="91440" tIns="45720" rIns="91440" bIns="45720" rtlCol="0" anchor="b">
            <a:normAutofit/>
          </a:bodyPr>
          <a:lstStyle/>
          <a:p>
            <a:r>
              <a:rPr lang="en-US" sz="5200" dirty="0"/>
              <a:t>Anthropology of the South - </a:t>
            </a:r>
            <a:r>
              <a:rPr lang="en-US" sz="5200" dirty="0" err="1"/>
              <a:t>Krotz</a:t>
            </a:r>
            <a:endParaRPr lang="en-US" sz="5200" dirty="0"/>
          </a:p>
        </p:txBody>
      </p:sp>
      <p:sp>
        <p:nvSpPr>
          <p:cNvPr id="84" name="Rectangle 83">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6" name="Rectangle 85">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ontent Placeholder 2">
            <a:extLst>
              <a:ext uri="{FF2B5EF4-FFF2-40B4-BE49-F238E27FC236}">
                <a16:creationId xmlns:a16="http://schemas.microsoft.com/office/drawing/2014/main" id="{BCAB62AB-C9A6-4F25-BA1C-21D6D2182F3F}"/>
              </a:ext>
            </a:extLst>
          </p:cNvPr>
          <p:cNvSpPr>
            <a:spLocks noGrp="1"/>
          </p:cNvSpPr>
          <p:nvPr>
            <p:ph sz="quarter" idx="13"/>
          </p:nvPr>
        </p:nvSpPr>
        <p:spPr>
          <a:xfrm>
            <a:off x="615458" y="3355848"/>
            <a:ext cx="6268770" cy="2825496"/>
          </a:xfrm>
        </p:spPr>
        <p:txBody>
          <a:bodyPr vert="horz" lIns="91440" tIns="45720" rIns="91440" bIns="45720" rtlCol="0">
            <a:normAutofit/>
          </a:bodyPr>
          <a:lstStyle/>
          <a:p>
            <a:r>
              <a:rPr lang="en-US" sz="1800" dirty="0"/>
              <a:t>Mexican anthropologist</a:t>
            </a:r>
          </a:p>
          <a:p>
            <a:r>
              <a:rPr lang="en-US" sz="1800" dirty="0"/>
              <a:t>Indigenous language</a:t>
            </a:r>
          </a:p>
          <a:p>
            <a:endParaRPr lang="en-US" sz="1800" dirty="0"/>
          </a:p>
          <a:p>
            <a:r>
              <a:rPr lang="en-US" sz="1800" dirty="0"/>
              <a:t>Anthropology from the South</a:t>
            </a:r>
          </a:p>
          <a:p>
            <a:pPr lvl="1"/>
            <a:r>
              <a:rPr lang="en-US" sz="1400" dirty="0"/>
              <a:t>What makes it meaningfully different?</a:t>
            </a:r>
          </a:p>
        </p:txBody>
      </p:sp>
      <p:pic>
        <p:nvPicPr>
          <p:cNvPr id="5" name="Picture 2" descr="9786077110965: ANTROPOLOGIA DE LA ANTROPOLOGIA MEXICANA I - AbeBooks - ESTEBAN  KROTZ Y ANA PAULA DE TERESA (EDS.): 6077110965">
            <a:extLst>
              <a:ext uri="{FF2B5EF4-FFF2-40B4-BE49-F238E27FC236}">
                <a16:creationId xmlns:a16="http://schemas.microsoft.com/office/drawing/2014/main" id="{88ECF691-28AE-9744-916C-FB461625F6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55"/>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94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Rectangle 16">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2648" y="1078992"/>
            <a:ext cx="6534110" cy="1536192"/>
          </a:xfrm>
        </p:spPr>
        <p:txBody>
          <a:bodyPr vert="horz" lIns="91440" tIns="45720" rIns="91440" bIns="45720" rtlCol="0" anchor="b">
            <a:normAutofit fontScale="90000"/>
          </a:bodyPr>
          <a:lstStyle/>
          <a:p>
            <a:r>
              <a:rPr lang="en-US" sz="5200" dirty="0"/>
              <a:t>Applied Anthropology -  Medicine</a:t>
            </a:r>
          </a:p>
        </p:txBody>
      </p:sp>
      <p:sp>
        <p:nvSpPr>
          <p:cNvPr id="19" name="Rectangle 18">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p:cNvSpPr>
            <a:spLocks noGrp="1"/>
          </p:cNvSpPr>
          <p:nvPr>
            <p:ph sz="quarter" idx="13"/>
          </p:nvPr>
        </p:nvSpPr>
        <p:spPr>
          <a:xfrm>
            <a:off x="615458" y="3355848"/>
            <a:ext cx="6268770" cy="2825496"/>
          </a:xfrm>
        </p:spPr>
        <p:txBody>
          <a:bodyPr vert="horz" lIns="91440" tIns="45720" rIns="91440" bIns="45720" rtlCol="0">
            <a:normAutofit/>
          </a:bodyPr>
          <a:lstStyle/>
          <a:p>
            <a:pPr>
              <a:lnSpc>
                <a:spcPct val="100000"/>
              </a:lnSpc>
            </a:pPr>
            <a:r>
              <a:rPr lang="en-US" sz="1800"/>
              <a:t>Lakota anthropologist</a:t>
            </a:r>
          </a:p>
          <a:p>
            <a:pPr>
              <a:lnSpc>
                <a:spcPct val="100000"/>
              </a:lnSpc>
            </a:pPr>
            <a:r>
              <a:rPr lang="en-US" sz="1800"/>
              <a:t>Linguistic discrimination</a:t>
            </a:r>
          </a:p>
          <a:p>
            <a:pPr>
              <a:lnSpc>
                <a:spcPct val="100000"/>
              </a:lnSpc>
            </a:pPr>
            <a:r>
              <a:rPr lang="en-US" sz="1800"/>
              <a:t>Civil rights activist</a:t>
            </a:r>
          </a:p>
          <a:p>
            <a:pPr>
              <a:lnSpc>
                <a:spcPct val="100000"/>
              </a:lnSpc>
            </a:pPr>
            <a:r>
              <a:rPr lang="en-US" sz="1800"/>
              <a:t>Native anthropologist</a:t>
            </a:r>
          </a:p>
          <a:p>
            <a:pPr>
              <a:lnSpc>
                <a:spcPct val="100000"/>
              </a:lnSpc>
            </a:pPr>
            <a:endParaRPr lang="en-US" sz="1800"/>
          </a:p>
          <a:p>
            <a:pPr>
              <a:lnSpc>
                <a:spcPct val="100000"/>
              </a:lnSpc>
            </a:pPr>
            <a:endParaRPr lang="en-US" sz="1800"/>
          </a:p>
          <a:p>
            <a:pPr>
              <a:lnSpc>
                <a:spcPct val="100000"/>
              </a:lnSpc>
            </a:pPr>
            <a:r>
              <a:rPr lang="en-US" sz="1800"/>
              <a:t>Applied anthropology</a:t>
            </a:r>
          </a:p>
          <a:p>
            <a:pPr>
              <a:lnSpc>
                <a:spcPct val="100000"/>
              </a:lnSpc>
            </a:pPr>
            <a:endParaRPr lang="en-US" sz="1800"/>
          </a:p>
        </p:txBody>
      </p:sp>
      <p:pic>
        <p:nvPicPr>
          <p:cNvPr id="6" name="Picture 2" descr="Beatrice Medicine -- Spring 2004 | American Indian Studies Program at  Illinois">
            <a:extLst>
              <a:ext uri="{FF2B5EF4-FFF2-40B4-BE49-F238E27FC236}">
                <a16:creationId xmlns:a16="http://schemas.microsoft.com/office/drawing/2014/main" id="{BF932163-3917-D241-A3C0-CD3A5E178CE1}"/>
              </a:ext>
            </a:extLst>
          </p:cNvPr>
          <p:cNvPicPr>
            <a:picLocks noGrp="1" noChangeAspect="1" noChangeArrowheads="1"/>
          </p:cNvPicPr>
          <p:nvPr>
            <p:ph sz="quarter" idx="14"/>
          </p:nvPr>
        </p:nvPicPr>
        <p:blipFill rotWithShape="1">
          <a:blip r:embed="rId2">
            <a:extLst>
              <a:ext uri="{28A0092B-C50C-407E-A947-70E740481C1C}">
                <a14:useLocalDpi xmlns:a14="http://schemas.microsoft.com/office/drawing/2010/main" val="0"/>
              </a:ext>
            </a:extLst>
          </a:blip>
          <a:srcRect r="-2" b="2894"/>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94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Rectangle 16">
            <a:extLst>
              <a:ext uri="{FF2B5EF4-FFF2-40B4-BE49-F238E27FC236}">
                <a16:creationId xmlns:a16="http://schemas.microsoft.com/office/drawing/2014/main" id="{5DF40726-9B19-4165-9C26-757D16E19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199" y="564211"/>
            <a:ext cx="5420930" cy="1599698"/>
          </a:xfrm>
        </p:spPr>
        <p:txBody>
          <a:bodyPr vert="horz" lIns="91440" tIns="45720" rIns="91440" bIns="45720" rtlCol="0" anchor="b">
            <a:noAutofit/>
          </a:bodyPr>
          <a:lstStyle/>
          <a:p>
            <a:r>
              <a:rPr lang="en-US" sz="5400" dirty="0"/>
              <a:t>Savage Slot - </a:t>
            </a:r>
            <a:r>
              <a:rPr lang="en-US" sz="5400" dirty="0" err="1"/>
              <a:t>Trouillot</a:t>
            </a:r>
            <a:endParaRPr lang="en-US" sz="5400" dirty="0"/>
          </a:p>
        </p:txBody>
      </p:sp>
      <p:sp>
        <p:nvSpPr>
          <p:cNvPr id="3" name="Subtitle 2"/>
          <p:cNvSpPr>
            <a:spLocks noGrp="1"/>
          </p:cNvSpPr>
          <p:nvPr>
            <p:ph sz="quarter" idx="13"/>
          </p:nvPr>
        </p:nvSpPr>
        <p:spPr>
          <a:xfrm>
            <a:off x="838199" y="2583017"/>
            <a:ext cx="4571999" cy="3249285"/>
          </a:xfrm>
        </p:spPr>
        <p:txBody>
          <a:bodyPr vert="horz" lIns="91440" tIns="45720" rIns="91440" bIns="45720" rtlCol="0">
            <a:normAutofit/>
          </a:bodyPr>
          <a:lstStyle/>
          <a:p>
            <a:r>
              <a:rPr lang="en-US" sz="1800" dirty="0"/>
              <a:t>Haitian anthropologist</a:t>
            </a:r>
          </a:p>
          <a:p>
            <a:r>
              <a:rPr lang="en-US" sz="1800" dirty="0"/>
              <a:t>Political activist</a:t>
            </a:r>
          </a:p>
          <a:p>
            <a:r>
              <a:rPr lang="en-US" sz="1800" dirty="0"/>
              <a:t>Power, statehood, globalization</a:t>
            </a:r>
          </a:p>
          <a:p>
            <a:r>
              <a:rPr lang="en-US" sz="1800" dirty="0"/>
              <a:t>Caribbean</a:t>
            </a:r>
          </a:p>
          <a:p>
            <a:endParaRPr lang="en-US" sz="1800" dirty="0"/>
          </a:p>
          <a:p>
            <a:endParaRPr lang="en-US" sz="1800" dirty="0"/>
          </a:p>
          <a:p>
            <a:r>
              <a:rPr lang="en-US" sz="1800" dirty="0"/>
              <a:t>The Savage Slot</a:t>
            </a:r>
          </a:p>
        </p:txBody>
      </p:sp>
      <p:pic>
        <p:nvPicPr>
          <p:cNvPr id="6" name="Picture 2" descr="Silencing The Past (20th Anniversary Edition) - 2nd Edition By Michel-rolph  Trouillot (paperback) : Target">
            <a:extLst>
              <a:ext uri="{FF2B5EF4-FFF2-40B4-BE49-F238E27FC236}">
                <a16:creationId xmlns:a16="http://schemas.microsoft.com/office/drawing/2014/main" id="{B16770F9-516D-EC4B-B152-C814F3336F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96" r="1141" b="-4"/>
          <a:stretch/>
        </p:blipFill>
        <p:spPr bwMode="auto">
          <a:xfrm>
            <a:off x="6190488" y="566928"/>
            <a:ext cx="5157216" cy="5286197"/>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2089CB41-F399-4AEB-980C-5BFB1049C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1BFC967B-3DD6-463D-9DB9-6E4419AE0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6768" y="3817404"/>
            <a:ext cx="54864" cy="45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283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ccentBoxVTI">
  <a:themeElements>
    <a:clrScheme name="AnalogousFromDarkSeedLeftStep">
      <a:dk1>
        <a:srgbClr val="000000"/>
      </a:dk1>
      <a:lt1>
        <a:srgbClr val="FFFFFF"/>
      </a:lt1>
      <a:dk2>
        <a:srgbClr val="1A1E2F"/>
      </a:dk2>
      <a:lt2>
        <a:srgbClr val="F0F3F2"/>
      </a:lt2>
      <a:accent1>
        <a:srgbClr val="C34D88"/>
      </a:accent1>
      <a:accent2>
        <a:srgbClr val="B13BA7"/>
      </a:accent2>
      <a:accent3>
        <a:srgbClr val="9C4DC3"/>
      </a:accent3>
      <a:accent4>
        <a:srgbClr val="593BB1"/>
      </a:accent4>
      <a:accent5>
        <a:srgbClr val="4D60C3"/>
      </a:accent5>
      <a:accent6>
        <a:srgbClr val="3B80B1"/>
      </a:accent6>
      <a:hlink>
        <a:srgbClr val="5E5EC9"/>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33</TotalTime>
  <Words>288</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Calibri</vt:lpstr>
      <vt:lpstr>Neue Haas Grotesk Text Pro</vt:lpstr>
      <vt:lpstr>AccentBoxVTI</vt:lpstr>
      <vt:lpstr>Colonialism and Anthropological “Others”</vt:lpstr>
      <vt:lpstr>Big Idea</vt:lpstr>
      <vt:lpstr>Learning Objectives</vt:lpstr>
      <vt:lpstr>The Context</vt:lpstr>
      <vt:lpstr>Colonialism and Anthropological “Others”</vt:lpstr>
      <vt:lpstr>Orientalism - Said</vt:lpstr>
      <vt:lpstr>Anthropology of the South - Krotz</vt:lpstr>
      <vt:lpstr>Applied Anthropology -  Medicine</vt:lpstr>
      <vt:lpstr>Savage Slot - Trouillot</vt:lpstr>
      <vt:lpstr>Sea of Islands - Hau’ofa</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Colonialism and Anthropological “Others”</dc:title>
  <dc:creator>Ruth Gomberg-Munoz</dc:creator>
  <cp:lastModifiedBy>Hansen, Carli</cp:lastModifiedBy>
  <cp:revision>12</cp:revision>
  <dcterms:created xsi:type="dcterms:W3CDTF">2021-10-25T15:37:38Z</dcterms:created>
  <dcterms:modified xsi:type="dcterms:W3CDTF">2022-04-19T18:19:45Z</dcterms:modified>
</cp:coreProperties>
</file>