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1"/>
  </p:sldMasterIdLst>
  <p:notesMasterIdLst>
    <p:notesMasterId r:id="rId14"/>
  </p:notesMasterIdLst>
  <p:sldIdLst>
    <p:sldId id="256" r:id="rId2"/>
    <p:sldId id="259" r:id="rId3"/>
    <p:sldId id="270" r:id="rId4"/>
    <p:sldId id="260" r:id="rId5"/>
    <p:sldId id="261" r:id="rId6"/>
    <p:sldId id="258" r:id="rId7"/>
    <p:sldId id="263" r:id="rId8"/>
    <p:sldId id="264" r:id="rId9"/>
    <p:sldId id="268" r:id="rId10"/>
    <p:sldId id="266" r:id="rId11"/>
    <p:sldId id="267"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9"/>
  </p:normalViewPr>
  <p:slideViewPr>
    <p:cSldViewPr snapToGrid="0" snapToObjects="1">
      <p:cViewPr varScale="1">
        <p:scale>
          <a:sx n="106" d="100"/>
          <a:sy n="106" d="100"/>
        </p:scale>
        <p:origin x="7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81DB5-632B-F349-BB4B-AD7C6F523D26}" type="datetimeFigureOut">
              <a:rPr lang="en-US" smtClean="0"/>
              <a:t>4/19/2022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B06614-79A3-7E45-967E-600D4F5A18B5}" type="slidenum">
              <a:rPr lang="en-US" smtClean="0"/>
              <a:t>‹#›</a:t>
            </a:fld>
            <a:endParaRPr lang="en-US"/>
          </a:p>
        </p:txBody>
      </p:sp>
    </p:spTree>
    <p:extLst>
      <p:ext uri="{BB962C8B-B14F-4D97-AF65-F5344CB8AC3E}">
        <p14:creationId xmlns:p14="http://schemas.microsoft.com/office/powerpoint/2010/main" val="494291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B06614-79A3-7E45-967E-600D4F5A18B5}" type="slidenum">
              <a:rPr lang="en-US" smtClean="0"/>
              <a:t>4</a:t>
            </a:fld>
            <a:endParaRPr lang="en-US"/>
          </a:p>
        </p:txBody>
      </p:sp>
    </p:spTree>
    <p:extLst>
      <p:ext uri="{BB962C8B-B14F-4D97-AF65-F5344CB8AC3E}">
        <p14:creationId xmlns:p14="http://schemas.microsoft.com/office/powerpoint/2010/main" val="3607490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4/19/2022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4922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4/19/2022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37789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4/19/2022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2864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solidFill>
                  <a:prstClr val="white">
                    <a:alpha val="50000"/>
                  </a:prstClr>
                </a:solidFill>
                <a:latin typeface="Arial"/>
              </a:rPr>
              <a:pPr/>
              <a:t>4/19/2022</a:t>
            </a:fld>
            <a:endParaRPr lang="en-US">
              <a:solidFill>
                <a:prstClr val="white">
                  <a:alpha val="50000"/>
                </a:prstClr>
              </a:solidFill>
              <a:latin typeface="Arial"/>
            </a:endParaRPr>
          </a:p>
        </p:txBody>
      </p:sp>
      <p:sp>
        <p:nvSpPr>
          <p:cNvPr id="6" name="Footer Placeholder 5"/>
          <p:cNvSpPr>
            <a:spLocks noGrp="1"/>
          </p:cNvSpPr>
          <p:nvPr>
            <p:ph type="ftr" sz="quarter" idx="11"/>
          </p:nvPr>
        </p:nvSpPr>
        <p:spPr/>
        <p:txBody>
          <a:bodyPr/>
          <a:lstStyle/>
          <a:p>
            <a:endParaRPr lang="en-US">
              <a:solidFill>
                <a:prstClr val="white"/>
              </a:solidFill>
              <a:latin typeface="Arial"/>
            </a:endParaRPr>
          </a:p>
        </p:txBody>
      </p:sp>
      <p:sp>
        <p:nvSpPr>
          <p:cNvPr id="7" name="Slide Number Placeholder 6"/>
          <p:cNvSpPr>
            <a:spLocks noGrp="1"/>
          </p:cNvSpPr>
          <p:nvPr>
            <p:ph type="sldNum" sz="quarter" idx="12"/>
          </p:nvPr>
        </p:nvSpPr>
        <p:spPr/>
        <p:txBody>
          <a:bodyPr/>
          <a:lstStyle/>
          <a:p>
            <a:fld id="{CE8079A4-7AA8-4A4F-87E2-7781EC5097DD}" type="slidenum">
              <a:rPr lang="en-US" smtClean="0">
                <a:solidFill>
                  <a:prstClr val="white"/>
                </a:solidFill>
                <a:latin typeface="Arial"/>
              </a:rPr>
              <a:pPr/>
              <a:t>‹#›</a:t>
            </a:fld>
            <a:endParaRPr lang="en-US">
              <a:solidFill>
                <a:prstClr val="white"/>
              </a:solidFill>
              <a:latin typeface="Arial"/>
            </a:endParaRPr>
          </a:p>
        </p:txBody>
      </p:sp>
      <p:sp>
        <p:nvSpPr>
          <p:cNvPr id="9" name="Title 8"/>
          <p:cNvSpPr>
            <a:spLocks noGrp="1"/>
          </p:cNvSpPr>
          <p:nvPr>
            <p:ph type="title"/>
          </p:nvPr>
        </p:nvSpPr>
        <p:spPr>
          <a:xfrm>
            <a:off x="1219200" y="1544716"/>
            <a:ext cx="9753600" cy="1154097"/>
          </a:xfrm>
        </p:spPr>
        <p:txBody>
          <a:bodyPr/>
          <a:lstStyle/>
          <a:p>
            <a:r>
              <a:rPr lang="en-US"/>
              <a:t>Click to edit Master title style</a:t>
            </a:r>
          </a:p>
        </p:txBody>
      </p:sp>
      <p:sp>
        <p:nvSpPr>
          <p:cNvPr id="8" name="Content Placeholder 7"/>
          <p:cNvSpPr>
            <a:spLocks noGrp="1"/>
          </p:cNvSpPr>
          <p:nvPr>
            <p:ph sz="quarter" idx="13"/>
          </p:nvPr>
        </p:nvSpPr>
        <p:spPr>
          <a:xfrm>
            <a:off x="1219200" y="2743200"/>
            <a:ext cx="475488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242304" y="2743201"/>
            <a:ext cx="475488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2580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4/19/2022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75437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4/19/2022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41554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4/19/2022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72084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4/19/2022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5631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4/19/2022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28118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4/19/2022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22003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4/19/2022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51414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4/19/2022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7392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4/19/2022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36139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8" r:id="rId6"/>
    <p:sldLayoutId id="2147483743" r:id="rId7"/>
    <p:sldLayoutId id="2147483744" r:id="rId8"/>
    <p:sldLayoutId id="2147483745" r:id="rId9"/>
    <p:sldLayoutId id="2147483747" r:id="rId10"/>
    <p:sldLayoutId id="2147483746" r:id="rId11"/>
    <p:sldLayoutId id="2147483750" r:id="rId12"/>
  </p:sldLayoutIdLst>
  <p:hf sldNum="0" hdr="0" ftr="0" dt="0"/>
  <p:txStyles>
    <p:titleStyle>
      <a:lvl1pPr algn="l" defTabSz="914400" rtl="0" eaLnBrk="1" latinLnBrk="0" hangingPunct="1">
        <a:lnSpc>
          <a:spcPct val="90000"/>
        </a:lnSpc>
        <a:spcBef>
          <a:spcPct val="0"/>
        </a:spcBef>
        <a:buNone/>
        <a:defRPr sz="55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youtu.be/rDefl11mCGk"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C9B7F88A-EE9B-4C9D-9477-42E234662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023DC5C-95D9-41BE-A849-05D2F175CFD6}"/>
              </a:ext>
            </a:extLst>
          </p:cNvPr>
          <p:cNvPicPr>
            <a:picLocks noChangeAspect="1"/>
          </p:cNvPicPr>
          <p:nvPr/>
        </p:nvPicPr>
        <p:blipFill rotWithShape="1">
          <a:blip r:embed="rId2"/>
          <a:srcRect t="7865" b="7865"/>
          <a:stretch/>
        </p:blipFill>
        <p:spPr>
          <a:xfrm>
            <a:off x="1" y="10"/>
            <a:ext cx="12191999" cy="6857990"/>
          </a:xfrm>
          <a:prstGeom prst="rect">
            <a:avLst/>
          </a:prstGeom>
        </p:spPr>
      </p:pic>
      <p:sp>
        <p:nvSpPr>
          <p:cNvPr id="35" name="Rectangle 34">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CC5F11-A31F-2A4E-BCEE-44B064298B12}"/>
              </a:ext>
            </a:extLst>
          </p:cNvPr>
          <p:cNvSpPr>
            <a:spLocks noGrp="1"/>
          </p:cNvSpPr>
          <p:nvPr>
            <p:ph type="ctrTitle"/>
          </p:nvPr>
        </p:nvSpPr>
        <p:spPr>
          <a:xfrm>
            <a:off x="4985517" y="3331444"/>
            <a:ext cx="6470692" cy="1229306"/>
          </a:xfrm>
        </p:spPr>
        <p:txBody>
          <a:bodyPr>
            <a:normAutofit/>
          </a:bodyPr>
          <a:lstStyle/>
          <a:p>
            <a:r>
              <a:rPr lang="en-US" sz="5400">
                <a:solidFill>
                  <a:schemeClr val="tx1"/>
                </a:solidFill>
              </a:rPr>
              <a:t>Queer Theory</a:t>
            </a:r>
          </a:p>
        </p:txBody>
      </p:sp>
      <p:sp>
        <p:nvSpPr>
          <p:cNvPr id="3" name="Subtitle 2">
            <a:extLst>
              <a:ext uri="{FF2B5EF4-FFF2-40B4-BE49-F238E27FC236}">
                <a16:creationId xmlns:a16="http://schemas.microsoft.com/office/drawing/2014/main" id="{C965210C-B9F4-AA46-AC6A-A2A15F31EA37}"/>
              </a:ext>
            </a:extLst>
          </p:cNvPr>
          <p:cNvSpPr>
            <a:spLocks noGrp="1"/>
          </p:cNvSpPr>
          <p:nvPr>
            <p:ph type="subTitle" idx="1"/>
          </p:nvPr>
        </p:nvSpPr>
        <p:spPr>
          <a:xfrm>
            <a:off x="4985516" y="4735799"/>
            <a:ext cx="6470693" cy="605256"/>
          </a:xfrm>
        </p:spPr>
        <p:txBody>
          <a:bodyPr>
            <a:normAutofit/>
          </a:bodyPr>
          <a:lstStyle/>
          <a:p>
            <a:r>
              <a:rPr lang="en-US" dirty="0"/>
              <a:t>Section 8</a:t>
            </a:r>
          </a:p>
        </p:txBody>
      </p:sp>
      <p:cxnSp>
        <p:nvCxnSpPr>
          <p:cNvPr id="37" name="Straight Connector 36">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39" name="!!footer rectangle">
            <a:extLst>
              <a:ext uri="{FF2B5EF4-FFF2-40B4-BE49-F238E27FC236}">
                <a16:creationId xmlns:a16="http://schemas.microsoft.com/office/drawing/2014/main" id="{D50218C5-E017-43D2-8345-FD9FBF0C9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199049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7814F6-96E3-0942-BC88-986628D6F76B}"/>
              </a:ext>
            </a:extLst>
          </p:cNvPr>
          <p:cNvSpPr>
            <a:spLocks noGrp="1"/>
          </p:cNvSpPr>
          <p:nvPr>
            <p:ph type="title"/>
          </p:nvPr>
        </p:nvSpPr>
        <p:spPr>
          <a:xfrm>
            <a:off x="1097280" y="516835"/>
            <a:ext cx="5977937" cy="1666501"/>
          </a:xfrm>
        </p:spPr>
        <p:txBody>
          <a:bodyPr vert="horz" lIns="91440" tIns="45720" rIns="91440" bIns="45720" rtlCol="0" anchor="b">
            <a:normAutofit/>
          </a:bodyPr>
          <a:lstStyle/>
          <a:p>
            <a:r>
              <a:rPr lang="en-US" sz="4000">
                <a:solidFill>
                  <a:srgbClr val="FFFFFF"/>
                </a:solidFill>
              </a:rPr>
              <a:t>Jafari Allen</a:t>
            </a:r>
          </a:p>
        </p:txBody>
      </p:sp>
      <p:cxnSp>
        <p:nvCxnSpPr>
          <p:cNvPr id="77" name="Straight Connector 76">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FC2439B-0036-1741-A07C-B809603AD80C}"/>
              </a:ext>
            </a:extLst>
          </p:cNvPr>
          <p:cNvSpPr>
            <a:spLocks noGrp="1"/>
          </p:cNvSpPr>
          <p:nvPr>
            <p:ph sz="quarter" idx="13"/>
          </p:nvPr>
        </p:nvSpPr>
        <p:spPr>
          <a:xfrm>
            <a:off x="1097279" y="2546224"/>
            <a:ext cx="5977938" cy="3342747"/>
          </a:xfrm>
        </p:spPr>
        <p:txBody>
          <a:bodyPr vert="horz" lIns="0" tIns="45720" rIns="0" bIns="45720" rtlCol="0">
            <a:normAutofit/>
          </a:bodyPr>
          <a:lstStyle/>
          <a:p>
            <a:pPr>
              <a:lnSpc>
                <a:spcPct val="100000"/>
              </a:lnSpc>
            </a:pPr>
            <a:r>
              <a:rPr lang="en-US">
                <a:solidFill>
                  <a:srgbClr val="FFFFFF"/>
                </a:solidFill>
              </a:rPr>
              <a:t>Erotic Subjectivity in Cuba</a:t>
            </a:r>
          </a:p>
          <a:p>
            <a:pPr>
              <a:lnSpc>
                <a:spcPct val="100000"/>
              </a:lnSpc>
            </a:pPr>
            <a:r>
              <a:rPr lang="en-US">
                <a:solidFill>
                  <a:srgbClr val="FFFFFF"/>
                </a:solidFill>
              </a:rPr>
              <a:t>“Color drag”</a:t>
            </a:r>
          </a:p>
          <a:p>
            <a:pPr lvl="1">
              <a:lnSpc>
                <a:spcPct val="100000"/>
              </a:lnSpc>
            </a:pPr>
            <a:r>
              <a:rPr lang="en-US" sz="1800">
                <a:solidFill>
                  <a:srgbClr val="FFFFFF"/>
                </a:solidFill>
              </a:rPr>
              <a:t>Eroticized racial performance</a:t>
            </a:r>
          </a:p>
          <a:p>
            <a:pPr lvl="2">
              <a:lnSpc>
                <a:spcPct val="100000"/>
              </a:lnSpc>
            </a:pPr>
            <a:r>
              <a:rPr lang="en-US" sz="1800">
                <a:solidFill>
                  <a:srgbClr val="FFFFFF"/>
                </a:solidFill>
              </a:rPr>
              <a:t>Man -&gt; woman</a:t>
            </a:r>
          </a:p>
          <a:p>
            <a:pPr lvl="2">
              <a:lnSpc>
                <a:spcPct val="100000"/>
              </a:lnSpc>
            </a:pPr>
            <a:r>
              <a:rPr lang="en-US" sz="1800">
                <a:solidFill>
                  <a:srgbClr val="FFFFFF"/>
                </a:solidFill>
              </a:rPr>
              <a:t>Dark -&gt; light skinned, mulata</a:t>
            </a:r>
          </a:p>
          <a:p>
            <a:pPr lvl="2">
              <a:lnSpc>
                <a:spcPct val="100000"/>
              </a:lnSpc>
            </a:pPr>
            <a:endParaRPr lang="en-US" sz="1800">
              <a:solidFill>
                <a:srgbClr val="FFFFFF"/>
              </a:solidFill>
            </a:endParaRPr>
          </a:p>
        </p:txBody>
      </p:sp>
      <p:pic>
        <p:nvPicPr>
          <p:cNvPr id="4098" name="Picture 2" descr="iVenceremos?: The Erotics of Black Self-making in Cuba: Allen, Jafari S.:  9780822349501: Amazon.com: Books">
            <a:extLst>
              <a:ext uri="{FF2B5EF4-FFF2-40B4-BE49-F238E27FC236}">
                <a16:creationId xmlns:a16="http://schemas.microsoft.com/office/drawing/2014/main" id="{CB41FCF1-6DFE-3A4C-90F4-78740AF3CA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
          <a:stretch/>
        </p:blipFill>
        <p:spPr bwMode="auto">
          <a:xfrm>
            <a:off x="7611902" y="10"/>
            <a:ext cx="4580097" cy="6857990"/>
          </a:xfrm>
          <a:prstGeom prst="rect">
            <a:avLst/>
          </a:prstGeom>
          <a:solidFill>
            <a:srgbClr val="FFFFFF"/>
          </a:solidFill>
        </p:spPr>
      </p:pic>
    </p:spTree>
    <p:extLst>
      <p:ext uri="{BB962C8B-B14F-4D97-AF65-F5344CB8AC3E}">
        <p14:creationId xmlns:p14="http://schemas.microsoft.com/office/powerpoint/2010/main" val="24713837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7814F6-96E3-0942-BC88-986628D6F76B}"/>
              </a:ext>
            </a:extLst>
          </p:cNvPr>
          <p:cNvSpPr>
            <a:spLocks noGrp="1"/>
          </p:cNvSpPr>
          <p:nvPr>
            <p:ph type="title"/>
          </p:nvPr>
        </p:nvSpPr>
        <p:spPr>
          <a:xfrm>
            <a:off x="1097280" y="516835"/>
            <a:ext cx="5977937" cy="1666501"/>
          </a:xfrm>
        </p:spPr>
        <p:txBody>
          <a:bodyPr vert="horz" lIns="91440" tIns="45720" rIns="91440" bIns="45720" rtlCol="0" anchor="b">
            <a:normAutofit/>
          </a:bodyPr>
          <a:lstStyle/>
          <a:p>
            <a:r>
              <a:rPr lang="en-US" sz="4000">
                <a:solidFill>
                  <a:srgbClr val="FFFFFF"/>
                </a:solidFill>
              </a:rPr>
              <a:t>Savannah Shange</a:t>
            </a:r>
          </a:p>
        </p:txBody>
      </p:sp>
      <p:cxnSp>
        <p:nvCxnSpPr>
          <p:cNvPr id="77" name="Straight Connector 76">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FC2439B-0036-1741-A07C-B809603AD80C}"/>
              </a:ext>
            </a:extLst>
          </p:cNvPr>
          <p:cNvSpPr>
            <a:spLocks noGrp="1"/>
          </p:cNvSpPr>
          <p:nvPr>
            <p:ph sz="quarter" idx="13"/>
          </p:nvPr>
        </p:nvSpPr>
        <p:spPr>
          <a:xfrm>
            <a:off x="1097279" y="2546224"/>
            <a:ext cx="5977938" cy="3342747"/>
          </a:xfrm>
        </p:spPr>
        <p:txBody>
          <a:bodyPr vert="horz" lIns="0" tIns="45720" rIns="0" bIns="45720" rtlCol="0">
            <a:normAutofit/>
          </a:bodyPr>
          <a:lstStyle/>
          <a:p>
            <a:pPr>
              <a:lnSpc>
                <a:spcPct val="100000"/>
              </a:lnSpc>
            </a:pPr>
            <a:r>
              <a:rPr lang="en-US">
                <a:solidFill>
                  <a:srgbClr val="FFFFFF"/>
                </a:solidFill>
              </a:rPr>
              <a:t>Play Aunties and Dyke Bitches</a:t>
            </a:r>
          </a:p>
          <a:p>
            <a:pPr lvl="1">
              <a:lnSpc>
                <a:spcPct val="100000"/>
              </a:lnSpc>
            </a:pPr>
            <a:r>
              <a:rPr lang="en-US" sz="1800">
                <a:solidFill>
                  <a:srgbClr val="FFFFFF"/>
                </a:solidFill>
              </a:rPr>
              <a:t>Gender performance and power</a:t>
            </a:r>
          </a:p>
          <a:p>
            <a:pPr lvl="2">
              <a:lnSpc>
                <a:spcPct val="100000"/>
              </a:lnSpc>
            </a:pPr>
            <a:r>
              <a:rPr lang="en-US" sz="1800">
                <a:solidFill>
                  <a:srgbClr val="FFFFFF"/>
                </a:solidFill>
              </a:rPr>
              <a:t>Stud-femme range</a:t>
            </a:r>
          </a:p>
          <a:p>
            <a:pPr lvl="2">
              <a:lnSpc>
                <a:spcPct val="100000"/>
              </a:lnSpc>
            </a:pPr>
            <a:r>
              <a:rPr lang="en-US" sz="1800">
                <a:solidFill>
                  <a:srgbClr val="FFFFFF"/>
                </a:solidFill>
              </a:rPr>
              <a:t>Gendered and racialized criminalization</a:t>
            </a:r>
          </a:p>
          <a:p>
            <a:pPr lvl="3">
              <a:lnSpc>
                <a:spcPct val="100000"/>
              </a:lnSpc>
            </a:pPr>
            <a:r>
              <a:rPr lang="en-US" sz="1800">
                <a:solidFill>
                  <a:srgbClr val="FFFFFF"/>
                </a:solidFill>
              </a:rPr>
              <a:t>School to prison pipeline</a:t>
            </a:r>
          </a:p>
          <a:p>
            <a:pPr lvl="2">
              <a:lnSpc>
                <a:spcPct val="100000"/>
              </a:lnSpc>
            </a:pPr>
            <a:endParaRPr lang="en-US" sz="1800">
              <a:solidFill>
                <a:srgbClr val="FFFFFF"/>
              </a:solidFill>
            </a:endParaRPr>
          </a:p>
          <a:p>
            <a:pPr lvl="1">
              <a:lnSpc>
                <a:spcPct val="100000"/>
              </a:lnSpc>
            </a:pPr>
            <a:r>
              <a:rPr lang="en-US" sz="1800">
                <a:solidFill>
                  <a:srgbClr val="FFFFFF"/>
                </a:solidFill>
              </a:rPr>
              <a:t>“Fictive” kinship in queer Black spaces</a:t>
            </a:r>
          </a:p>
        </p:txBody>
      </p:sp>
      <p:pic>
        <p:nvPicPr>
          <p:cNvPr id="5122" name="Picture 2" descr="Progressive Dystopia: Abolition, Antiblackness, and Schooling in San  Francisco by Savannah Shange, Paperback | Barnes &amp; Noble®">
            <a:extLst>
              <a:ext uri="{FF2B5EF4-FFF2-40B4-BE49-F238E27FC236}">
                <a16:creationId xmlns:a16="http://schemas.microsoft.com/office/drawing/2014/main" id="{EAC3A245-2421-D448-B0B1-196A114F0C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424"/>
          <a:stretch/>
        </p:blipFill>
        <p:spPr bwMode="auto">
          <a:xfrm>
            <a:off x="7611902" y="10"/>
            <a:ext cx="4580097" cy="6857990"/>
          </a:xfrm>
          <a:prstGeom prst="rect">
            <a:avLst/>
          </a:prstGeom>
          <a:solidFill>
            <a:srgbClr val="FFFFFF"/>
          </a:solidFill>
        </p:spPr>
      </p:pic>
    </p:spTree>
    <p:extLst>
      <p:ext uri="{BB962C8B-B14F-4D97-AF65-F5344CB8AC3E}">
        <p14:creationId xmlns:p14="http://schemas.microsoft.com/office/powerpoint/2010/main" val="27174923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11C662-5A3B-B546-892A-D9EF070D452C}"/>
              </a:ext>
            </a:extLst>
          </p:cNvPr>
          <p:cNvSpPr>
            <a:spLocks noGrp="1"/>
          </p:cNvSpPr>
          <p:nvPr>
            <p:ph type="title"/>
          </p:nvPr>
        </p:nvSpPr>
        <p:spPr>
          <a:xfrm>
            <a:off x="949047" y="643466"/>
            <a:ext cx="2771273" cy="5470463"/>
          </a:xfrm>
        </p:spPr>
        <p:txBody>
          <a:bodyPr anchor="ctr">
            <a:normAutofit/>
          </a:bodyPr>
          <a:lstStyle/>
          <a:p>
            <a:r>
              <a:rPr lang="en-US" sz="3600"/>
              <a:t>Key Takeaways</a:t>
            </a:r>
          </a:p>
        </p:txBody>
      </p:sp>
      <p:cxnSp>
        <p:nvCxnSpPr>
          <p:cNvPr id="12" name="Straight Connector 11">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82C95DC7-37C0-A64D-9C45-17BF6A142E1B}"/>
              </a:ext>
            </a:extLst>
          </p:cNvPr>
          <p:cNvSpPr>
            <a:spLocks noGrp="1"/>
          </p:cNvSpPr>
          <p:nvPr>
            <p:ph idx="1"/>
          </p:nvPr>
        </p:nvSpPr>
        <p:spPr>
          <a:xfrm>
            <a:off x="4428565" y="643466"/>
            <a:ext cx="6818427" cy="5470462"/>
          </a:xfrm>
        </p:spPr>
        <p:txBody>
          <a:bodyPr anchor="ctr">
            <a:normAutofit/>
          </a:bodyPr>
          <a:lstStyle/>
          <a:p>
            <a:r>
              <a:rPr lang="en-US" dirty="0"/>
              <a:t>All of our ideas about sex, gender</a:t>
            </a:r>
            <a:r>
              <a:rPr lang="en-US"/>
              <a:t>, kinship, </a:t>
            </a:r>
            <a:r>
              <a:rPr lang="en-US" dirty="0"/>
              <a:t>and identity are socially constructed. All of them. Our notions of biology are cultural. </a:t>
            </a:r>
          </a:p>
        </p:txBody>
      </p:sp>
    </p:spTree>
    <p:extLst>
      <p:ext uri="{BB962C8B-B14F-4D97-AF65-F5344CB8AC3E}">
        <p14:creationId xmlns:p14="http://schemas.microsoft.com/office/powerpoint/2010/main" val="147518407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023DC5C-95D9-41BE-A849-05D2F175CFD6}"/>
              </a:ext>
            </a:extLst>
          </p:cNvPr>
          <p:cNvPicPr>
            <a:picLocks noChangeAspect="1"/>
          </p:cNvPicPr>
          <p:nvPr/>
        </p:nvPicPr>
        <p:blipFill rotWithShape="1">
          <a:blip r:embed="rId2">
            <a:alphaModFix amt="35000"/>
          </a:blip>
          <a:srcRect t="7865" b="7865"/>
          <a:stretch/>
        </p:blipFill>
        <p:spPr>
          <a:xfrm>
            <a:off x="1" y="10"/>
            <a:ext cx="12191999" cy="6857990"/>
          </a:xfrm>
          <a:prstGeom prst="rect">
            <a:avLst/>
          </a:prstGeom>
        </p:spPr>
      </p:pic>
      <p:sp>
        <p:nvSpPr>
          <p:cNvPr id="2" name="Title 1">
            <a:extLst>
              <a:ext uri="{FF2B5EF4-FFF2-40B4-BE49-F238E27FC236}">
                <a16:creationId xmlns:a16="http://schemas.microsoft.com/office/drawing/2014/main" id="{E0CC5F11-A31F-2A4E-BCEE-44B064298B12}"/>
              </a:ext>
            </a:extLst>
          </p:cNvPr>
          <p:cNvSpPr>
            <a:spLocks noGrp="1"/>
          </p:cNvSpPr>
          <p:nvPr>
            <p:ph type="title"/>
          </p:nvPr>
        </p:nvSpPr>
        <p:spPr>
          <a:xfrm>
            <a:off x="1097280" y="286603"/>
            <a:ext cx="10058400" cy="1450757"/>
          </a:xfrm>
        </p:spPr>
        <p:txBody>
          <a:bodyPr>
            <a:normAutofit/>
          </a:bodyPr>
          <a:lstStyle/>
          <a:p>
            <a:r>
              <a:rPr lang="en-US" dirty="0"/>
              <a:t>Big Idea</a:t>
            </a:r>
          </a:p>
        </p:txBody>
      </p:sp>
      <p:cxnSp>
        <p:nvCxnSpPr>
          <p:cNvPr id="20" name="Straight Connector 19">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C965210C-B9F4-AA46-AC6A-A2A15F31EA37}"/>
              </a:ext>
            </a:extLst>
          </p:cNvPr>
          <p:cNvSpPr>
            <a:spLocks noGrp="1"/>
          </p:cNvSpPr>
          <p:nvPr>
            <p:ph idx="1"/>
          </p:nvPr>
        </p:nvSpPr>
        <p:spPr>
          <a:xfrm>
            <a:off x="1097280" y="2108201"/>
            <a:ext cx="10058400" cy="3760891"/>
          </a:xfrm>
        </p:spPr>
        <p:txBody>
          <a:bodyPr>
            <a:normAutofit/>
          </a:bodyPr>
          <a:lstStyle/>
          <a:p>
            <a:r>
              <a:rPr lang="en-US" dirty="0"/>
              <a:t>While theories of gender had delinked biological sex from gender expression, the advent of queer theory troubled categories related to sex, gender, identity, and desire altogether. In this section, we explore queer theoretical explorations of power and sexuality, transgender classifications, and racialized sexual identities.</a:t>
            </a:r>
          </a:p>
        </p:txBody>
      </p:sp>
      <p:sp>
        <p:nvSpPr>
          <p:cNvPr id="22" name="Rectangle 21">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98308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F0AC-FB10-7C47-9AD2-C213C52751AA}"/>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BF098813-5B93-5B4C-9CF4-60A23AD07D32}"/>
              </a:ext>
            </a:extLst>
          </p:cNvPr>
          <p:cNvSpPr>
            <a:spLocks noGrp="1"/>
          </p:cNvSpPr>
          <p:nvPr>
            <p:ph idx="1"/>
          </p:nvPr>
        </p:nvSpPr>
        <p:spPr/>
        <p:txBody>
          <a:bodyPr/>
          <a:lstStyle/>
          <a:p>
            <a:pPr marL="342900" lvl="0" indent="-342900">
              <a:buFont typeface="+mj-lt"/>
              <a:buAutoNum type="arabicPeriod"/>
            </a:pPr>
            <a:r>
              <a:rPr lang="en-US" dirty="0"/>
              <a:t>Trace important developments in queer anthropology</a:t>
            </a:r>
          </a:p>
          <a:p>
            <a:pPr marL="342900" lvl="0" indent="-342900">
              <a:buFont typeface="+mj-lt"/>
              <a:buAutoNum type="arabicPeriod"/>
            </a:pPr>
            <a:r>
              <a:rPr lang="en-US" dirty="0"/>
              <a:t>Explain concepts such as sexuality and transgender from an anthropological lens</a:t>
            </a:r>
          </a:p>
          <a:p>
            <a:pPr marL="342900" lvl="0" indent="-342900">
              <a:buFont typeface="+mj-lt"/>
              <a:buAutoNum type="arabicPeriod"/>
            </a:pPr>
            <a:r>
              <a:rPr lang="en-US" dirty="0"/>
              <a:t>Demonstrate familiarity with various expressions of gender and sexual diversity</a:t>
            </a:r>
          </a:p>
          <a:p>
            <a:pPr marL="0" indent="0">
              <a:buNone/>
            </a:pPr>
            <a:endParaRPr lang="en-US" dirty="0"/>
          </a:p>
        </p:txBody>
      </p:sp>
    </p:spTree>
    <p:extLst>
      <p:ext uri="{BB962C8B-B14F-4D97-AF65-F5344CB8AC3E}">
        <p14:creationId xmlns:p14="http://schemas.microsoft.com/office/powerpoint/2010/main" val="2198999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C9B7F88A-EE9B-4C9D-9477-42E234662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arvard scholars reflect on the history and legacy of the Stonewall riots –  Harvard Gazette">
            <a:extLst>
              <a:ext uri="{FF2B5EF4-FFF2-40B4-BE49-F238E27FC236}">
                <a16:creationId xmlns:a16="http://schemas.microsoft.com/office/drawing/2014/main" id="{5EEB2790-9749-2444-95C5-23593CC36B5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8508" b="7223"/>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4A7BE8-3803-7A45-9044-1CB78405DF0F}"/>
              </a:ext>
            </a:extLst>
          </p:cNvPr>
          <p:cNvSpPr>
            <a:spLocks noGrp="1"/>
          </p:cNvSpPr>
          <p:nvPr>
            <p:ph type="title"/>
          </p:nvPr>
        </p:nvSpPr>
        <p:spPr>
          <a:xfrm>
            <a:off x="4985517" y="3331444"/>
            <a:ext cx="6470692" cy="1229306"/>
          </a:xfrm>
        </p:spPr>
        <p:txBody>
          <a:bodyPr vert="horz" lIns="91440" tIns="45720" rIns="91440" bIns="45720" rtlCol="0" anchor="b">
            <a:normAutofit/>
          </a:bodyPr>
          <a:lstStyle/>
          <a:p>
            <a:r>
              <a:rPr lang="en-US" sz="5400" dirty="0">
                <a:solidFill>
                  <a:schemeClr val="tx1"/>
                </a:solidFill>
                <a:hlinkClick r:id="rId4"/>
              </a:rPr>
              <a:t>The Social Context</a:t>
            </a:r>
            <a:endParaRPr lang="en-US" sz="5400" dirty="0">
              <a:solidFill>
                <a:schemeClr val="tx1"/>
              </a:solidFill>
            </a:endParaRPr>
          </a:p>
        </p:txBody>
      </p:sp>
      <p:cxnSp>
        <p:nvCxnSpPr>
          <p:cNvPr id="79" name="Straight Connector 78">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81" name="!!footer rectangle">
            <a:extLst>
              <a:ext uri="{FF2B5EF4-FFF2-40B4-BE49-F238E27FC236}">
                <a16:creationId xmlns:a16="http://schemas.microsoft.com/office/drawing/2014/main" id="{D50218C5-E017-43D2-8345-FD9FBF0C9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9690315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9" name="Straight Connector 88">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83" name="Picture 82" descr="Open book with pen on desk">
            <a:extLst>
              <a:ext uri="{FF2B5EF4-FFF2-40B4-BE49-F238E27FC236}">
                <a16:creationId xmlns:a16="http://schemas.microsoft.com/office/drawing/2014/main" id="{FD2BDCF1-D6BB-44F9-8D62-9CA494632923}"/>
              </a:ext>
            </a:extLst>
          </p:cNvPr>
          <p:cNvPicPr>
            <a:picLocks noChangeAspect="1"/>
          </p:cNvPicPr>
          <p:nvPr/>
        </p:nvPicPr>
        <p:blipFill rotWithShape="1">
          <a:blip r:embed="rId2"/>
          <a:srcRect t="9971" b="5443"/>
          <a:stretch/>
        </p:blipFill>
        <p:spPr>
          <a:xfrm>
            <a:off x="1" y="10"/>
            <a:ext cx="12191999" cy="6857990"/>
          </a:xfrm>
          <a:prstGeom prst="rect">
            <a:avLst/>
          </a:prstGeom>
        </p:spPr>
      </p:pic>
      <p:sp>
        <p:nvSpPr>
          <p:cNvPr id="91" name="Rectangle 90">
            <a:extLst>
              <a:ext uri="{FF2B5EF4-FFF2-40B4-BE49-F238E27FC236}">
                <a16:creationId xmlns:a16="http://schemas.microsoft.com/office/drawing/2014/main" id="{77D4E339-1FDC-4F64-BACC-DA1625A5A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2794" y="0"/>
            <a:ext cx="9339206" cy="6858000"/>
          </a:xfrm>
          <a:prstGeom prst="rect">
            <a:avLst/>
          </a:prstGeom>
          <a:gradFill flip="none" rotWithShape="1">
            <a:gsLst>
              <a:gs pos="58000">
                <a:schemeClr val="tx1">
                  <a:alpha val="35000"/>
                </a:schemeClr>
              </a:gs>
              <a:gs pos="33000">
                <a:schemeClr val="tx1">
                  <a:alpha val="20000"/>
                </a:schemeClr>
              </a:gs>
              <a:gs pos="0">
                <a:schemeClr val="tx1">
                  <a:alpha val="0"/>
                </a:schemeClr>
              </a:gs>
              <a:gs pos="100000">
                <a:schemeClr val="tx1">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4A7BE8-3803-7A45-9044-1CB78405DF0F}"/>
              </a:ext>
            </a:extLst>
          </p:cNvPr>
          <p:cNvSpPr>
            <a:spLocks noGrp="1"/>
          </p:cNvSpPr>
          <p:nvPr>
            <p:ph type="title"/>
          </p:nvPr>
        </p:nvSpPr>
        <p:spPr>
          <a:xfrm>
            <a:off x="4985517" y="3331444"/>
            <a:ext cx="6470692" cy="1229306"/>
          </a:xfrm>
        </p:spPr>
        <p:txBody>
          <a:bodyPr vert="horz" lIns="91440" tIns="45720" rIns="91440" bIns="45720" rtlCol="0" anchor="b">
            <a:normAutofit/>
          </a:bodyPr>
          <a:lstStyle/>
          <a:p>
            <a:r>
              <a:rPr lang="en-US" sz="5400">
                <a:solidFill>
                  <a:schemeClr val="bg1"/>
                </a:solidFill>
              </a:rPr>
              <a:t>The Essays</a:t>
            </a:r>
          </a:p>
        </p:txBody>
      </p:sp>
      <p:cxnSp>
        <p:nvCxnSpPr>
          <p:cNvPr id="93" name="Straight Connector 92">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4641183"/>
            <a:ext cx="6309360" cy="0"/>
          </a:xfrm>
          <a:prstGeom prst="line">
            <a:avLst/>
          </a:prstGeom>
          <a:ln w="19050">
            <a:solidFill>
              <a:schemeClr val="bg1">
                <a:alpha val="9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49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814F6-96E3-0942-BC88-986628D6F76B}"/>
              </a:ext>
            </a:extLst>
          </p:cNvPr>
          <p:cNvSpPr>
            <a:spLocks noGrp="1"/>
          </p:cNvSpPr>
          <p:nvPr>
            <p:ph type="title"/>
          </p:nvPr>
        </p:nvSpPr>
        <p:spPr/>
        <p:txBody>
          <a:bodyPr/>
          <a:lstStyle/>
          <a:p>
            <a:r>
              <a:rPr lang="en-US" dirty="0"/>
              <a:t>Queer Anthropological Theory</a:t>
            </a:r>
          </a:p>
        </p:txBody>
      </p:sp>
      <p:sp>
        <p:nvSpPr>
          <p:cNvPr id="3" name="Content Placeholder 2">
            <a:extLst>
              <a:ext uri="{FF2B5EF4-FFF2-40B4-BE49-F238E27FC236}">
                <a16:creationId xmlns:a16="http://schemas.microsoft.com/office/drawing/2014/main" id="{9FC2439B-0036-1741-A07C-B809603AD80C}"/>
              </a:ext>
            </a:extLst>
          </p:cNvPr>
          <p:cNvSpPr>
            <a:spLocks noGrp="1"/>
          </p:cNvSpPr>
          <p:nvPr>
            <p:ph idx="1"/>
          </p:nvPr>
        </p:nvSpPr>
        <p:spPr/>
        <p:txBody>
          <a:bodyPr/>
          <a:lstStyle/>
          <a:p>
            <a:r>
              <a:rPr lang="en-US" dirty="0"/>
              <a:t>Key Ideas</a:t>
            </a:r>
          </a:p>
          <a:p>
            <a:pPr lvl="1"/>
            <a:r>
              <a:rPr lang="en-US" dirty="0"/>
              <a:t>Beyond binaries (and categories)</a:t>
            </a:r>
          </a:p>
          <a:p>
            <a:pPr lvl="1"/>
            <a:r>
              <a:rPr lang="en-US" dirty="0"/>
              <a:t>Controlling sexual behaviors &lt;-&gt; state power</a:t>
            </a:r>
          </a:p>
          <a:p>
            <a:pPr lvl="1"/>
            <a:r>
              <a:rPr lang="en-US" dirty="0"/>
              <a:t>Desire just desire</a:t>
            </a:r>
          </a:p>
          <a:p>
            <a:pPr lvl="2"/>
            <a:r>
              <a:rPr lang="en-US" dirty="0"/>
              <a:t>Desire not same as identity</a:t>
            </a:r>
          </a:p>
          <a:p>
            <a:pPr lvl="1"/>
            <a:endParaRPr lang="en-US" dirty="0"/>
          </a:p>
          <a:p>
            <a:pPr lvl="1"/>
            <a:endParaRPr lang="en-US" dirty="0"/>
          </a:p>
        </p:txBody>
      </p:sp>
    </p:spTree>
    <p:extLst>
      <p:ext uri="{BB962C8B-B14F-4D97-AF65-F5344CB8AC3E}">
        <p14:creationId xmlns:p14="http://schemas.microsoft.com/office/powerpoint/2010/main" val="364684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7" name="Straight Connector 13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7814F6-96E3-0942-BC88-986628D6F76B}"/>
              </a:ext>
            </a:extLst>
          </p:cNvPr>
          <p:cNvSpPr>
            <a:spLocks noGrp="1"/>
          </p:cNvSpPr>
          <p:nvPr>
            <p:ph type="title"/>
          </p:nvPr>
        </p:nvSpPr>
        <p:spPr>
          <a:xfrm>
            <a:off x="5116783" y="516835"/>
            <a:ext cx="5977937" cy="1666501"/>
          </a:xfrm>
        </p:spPr>
        <p:txBody>
          <a:bodyPr vert="horz" lIns="91440" tIns="45720" rIns="91440" bIns="45720" rtlCol="0" anchor="b">
            <a:normAutofit/>
          </a:bodyPr>
          <a:lstStyle/>
          <a:p>
            <a:r>
              <a:rPr lang="en-US" sz="4000">
                <a:solidFill>
                  <a:srgbClr val="FFFFFF"/>
                </a:solidFill>
              </a:rPr>
              <a:t>Michel Foucault</a:t>
            </a:r>
          </a:p>
        </p:txBody>
      </p:sp>
      <p:pic>
        <p:nvPicPr>
          <p:cNvPr id="2050" name="Picture 2">
            <a:extLst>
              <a:ext uri="{FF2B5EF4-FFF2-40B4-BE49-F238E27FC236}">
                <a16:creationId xmlns:a16="http://schemas.microsoft.com/office/drawing/2014/main" id="{4FC36D97-013A-3B41-9A3E-7E1609C7DB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297"/>
          <a:stretch/>
        </p:blipFill>
        <p:spPr bwMode="auto">
          <a:xfrm>
            <a:off x="20" y="10"/>
            <a:ext cx="4580077"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141" name="Straight Connector 140">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FC2439B-0036-1741-A07C-B809603AD80C}"/>
              </a:ext>
            </a:extLst>
          </p:cNvPr>
          <p:cNvSpPr>
            <a:spLocks noGrp="1"/>
          </p:cNvSpPr>
          <p:nvPr>
            <p:ph sz="quarter" idx="13"/>
          </p:nvPr>
        </p:nvSpPr>
        <p:spPr>
          <a:xfrm>
            <a:off x="5116784" y="2546224"/>
            <a:ext cx="5977938" cy="3342747"/>
          </a:xfrm>
        </p:spPr>
        <p:txBody>
          <a:bodyPr vert="horz" lIns="0" tIns="45720" rIns="0" bIns="45720" rtlCol="0">
            <a:normAutofit/>
          </a:bodyPr>
          <a:lstStyle/>
          <a:p>
            <a:pPr>
              <a:lnSpc>
                <a:spcPct val="100000"/>
              </a:lnSpc>
            </a:pPr>
            <a:r>
              <a:rPr lang="en-US">
                <a:solidFill>
                  <a:srgbClr val="FFFFFF"/>
                </a:solidFill>
              </a:rPr>
              <a:t>French poststructuralist</a:t>
            </a:r>
          </a:p>
          <a:p>
            <a:pPr>
              <a:lnSpc>
                <a:spcPct val="100000"/>
              </a:lnSpc>
            </a:pPr>
            <a:r>
              <a:rPr lang="en-US">
                <a:solidFill>
                  <a:srgbClr val="FFFFFF"/>
                </a:solidFill>
              </a:rPr>
              <a:t>History of knowledge</a:t>
            </a:r>
          </a:p>
          <a:p>
            <a:pPr>
              <a:lnSpc>
                <a:spcPct val="100000"/>
              </a:lnSpc>
            </a:pPr>
            <a:r>
              <a:rPr lang="en-US">
                <a:solidFill>
                  <a:srgbClr val="FFFFFF"/>
                </a:solidFill>
              </a:rPr>
              <a:t>Knowledge &lt;-&gt; power</a:t>
            </a:r>
          </a:p>
          <a:p>
            <a:pPr lvl="1">
              <a:lnSpc>
                <a:spcPct val="100000"/>
              </a:lnSpc>
            </a:pPr>
            <a:r>
              <a:rPr lang="en-US" sz="1800">
                <a:solidFill>
                  <a:srgbClr val="FFFFFF"/>
                </a:solidFill>
              </a:rPr>
              <a:t>Panopticon</a:t>
            </a:r>
          </a:p>
          <a:p>
            <a:pPr lvl="1">
              <a:lnSpc>
                <a:spcPct val="100000"/>
              </a:lnSpc>
            </a:pPr>
            <a:r>
              <a:rPr lang="en-US" sz="1800">
                <a:solidFill>
                  <a:srgbClr val="FFFFFF"/>
                </a:solidFill>
              </a:rPr>
              <a:t>Clinical gaze</a:t>
            </a:r>
          </a:p>
          <a:p>
            <a:pPr lvl="1">
              <a:lnSpc>
                <a:spcPct val="100000"/>
              </a:lnSpc>
            </a:pPr>
            <a:r>
              <a:rPr lang="en-US" sz="1800">
                <a:solidFill>
                  <a:srgbClr val="FFFFFF"/>
                </a:solidFill>
              </a:rPr>
              <a:t>Biopolitics</a:t>
            </a:r>
          </a:p>
          <a:p>
            <a:pPr lvl="1">
              <a:lnSpc>
                <a:spcPct val="100000"/>
              </a:lnSpc>
            </a:pPr>
            <a:r>
              <a:rPr lang="en-US" sz="1800">
                <a:solidFill>
                  <a:srgbClr val="FFFFFF"/>
                </a:solidFill>
              </a:rPr>
              <a:t>Sexual repression</a:t>
            </a:r>
          </a:p>
          <a:p>
            <a:pPr>
              <a:lnSpc>
                <a:spcPct val="100000"/>
              </a:lnSpc>
            </a:pPr>
            <a:r>
              <a:rPr lang="en-US">
                <a:solidFill>
                  <a:srgbClr val="FFFFFF"/>
                </a:solidFill>
              </a:rPr>
              <a:t>The History of Sexuality</a:t>
            </a:r>
          </a:p>
        </p:txBody>
      </p:sp>
    </p:spTree>
    <p:extLst>
      <p:ext uri="{BB962C8B-B14F-4D97-AF65-F5344CB8AC3E}">
        <p14:creationId xmlns:p14="http://schemas.microsoft.com/office/powerpoint/2010/main" val="25721592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7" name="Straight Connector 13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7814F6-96E3-0942-BC88-986628D6F76B}"/>
              </a:ext>
            </a:extLst>
          </p:cNvPr>
          <p:cNvSpPr>
            <a:spLocks noGrp="1"/>
          </p:cNvSpPr>
          <p:nvPr>
            <p:ph type="title"/>
          </p:nvPr>
        </p:nvSpPr>
        <p:spPr>
          <a:xfrm>
            <a:off x="5116783" y="516835"/>
            <a:ext cx="5977937" cy="1666501"/>
          </a:xfrm>
        </p:spPr>
        <p:txBody>
          <a:bodyPr vert="horz" lIns="91440" tIns="45720" rIns="91440" bIns="45720" rtlCol="0" anchor="b">
            <a:normAutofit/>
          </a:bodyPr>
          <a:lstStyle/>
          <a:p>
            <a:r>
              <a:rPr lang="en-US" sz="4000">
                <a:solidFill>
                  <a:srgbClr val="FFFFFF"/>
                </a:solidFill>
              </a:rPr>
              <a:t>Morgan and Towle</a:t>
            </a:r>
          </a:p>
        </p:txBody>
      </p:sp>
      <p:pic>
        <p:nvPicPr>
          <p:cNvPr id="1026" name="Picture 2" descr="A Map of Gender-Diverse Cultures | Independent Lens | PBS">
            <a:extLst>
              <a:ext uri="{FF2B5EF4-FFF2-40B4-BE49-F238E27FC236}">
                <a16:creationId xmlns:a16="http://schemas.microsoft.com/office/drawing/2014/main" id="{F89995DD-D5CB-B24E-9A10-72C1BB5157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596" r="26980" b="-1"/>
          <a:stretch/>
        </p:blipFill>
        <p:spPr bwMode="auto">
          <a:xfrm>
            <a:off x="20" y="10"/>
            <a:ext cx="4580077"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141" name="Straight Connector 140">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FC2439B-0036-1741-A07C-B809603AD80C}"/>
              </a:ext>
            </a:extLst>
          </p:cNvPr>
          <p:cNvSpPr>
            <a:spLocks noGrp="1"/>
          </p:cNvSpPr>
          <p:nvPr>
            <p:ph sz="quarter" idx="13"/>
          </p:nvPr>
        </p:nvSpPr>
        <p:spPr>
          <a:xfrm>
            <a:off x="5116784" y="2546224"/>
            <a:ext cx="5977938" cy="3342747"/>
          </a:xfrm>
        </p:spPr>
        <p:txBody>
          <a:bodyPr vert="horz" lIns="0" tIns="45720" rIns="0" bIns="45720" rtlCol="0">
            <a:normAutofit/>
          </a:bodyPr>
          <a:lstStyle/>
          <a:p>
            <a:pPr>
              <a:lnSpc>
                <a:spcPct val="100000"/>
              </a:lnSpc>
            </a:pPr>
            <a:r>
              <a:rPr lang="en-US" dirty="0">
                <a:solidFill>
                  <a:srgbClr val="FFFFFF"/>
                </a:solidFill>
              </a:rPr>
              <a:t>Romancing the Transgender Native</a:t>
            </a:r>
          </a:p>
          <a:p>
            <a:pPr lvl="1">
              <a:lnSpc>
                <a:spcPct val="100000"/>
              </a:lnSpc>
            </a:pPr>
            <a:r>
              <a:rPr lang="en-US" sz="1800" dirty="0">
                <a:solidFill>
                  <a:srgbClr val="FFFFFF"/>
                </a:solidFill>
              </a:rPr>
              <a:t>“Third” gender?</a:t>
            </a:r>
          </a:p>
          <a:p>
            <a:pPr lvl="2">
              <a:lnSpc>
                <a:spcPct val="100000"/>
              </a:lnSpc>
            </a:pPr>
            <a:r>
              <a:rPr lang="en-US" sz="1800" dirty="0">
                <a:solidFill>
                  <a:srgbClr val="FFFFFF"/>
                </a:solidFill>
              </a:rPr>
              <a:t>Exoticizing</a:t>
            </a:r>
          </a:p>
          <a:p>
            <a:pPr lvl="2">
              <a:lnSpc>
                <a:spcPct val="100000"/>
              </a:lnSpc>
            </a:pPr>
            <a:r>
              <a:rPr lang="en-US" sz="1800" dirty="0">
                <a:solidFill>
                  <a:srgbClr val="FFFFFF"/>
                </a:solidFill>
              </a:rPr>
              <a:t>Lumps together divergent people</a:t>
            </a:r>
          </a:p>
          <a:p>
            <a:pPr lvl="3">
              <a:lnSpc>
                <a:spcPct val="100000"/>
              </a:lnSpc>
            </a:pPr>
            <a:r>
              <a:rPr lang="en-US" sz="1800" dirty="0">
                <a:solidFill>
                  <a:srgbClr val="FFFFFF"/>
                </a:solidFill>
              </a:rPr>
              <a:t>e.g. LGBTQIA+</a:t>
            </a:r>
          </a:p>
          <a:p>
            <a:pPr lvl="2">
              <a:lnSpc>
                <a:spcPct val="100000"/>
              </a:lnSpc>
            </a:pPr>
            <a:r>
              <a:rPr lang="en-US" sz="1800" dirty="0">
                <a:solidFill>
                  <a:srgbClr val="FFFFFF"/>
                </a:solidFill>
              </a:rPr>
              <a:t>Retains categories</a:t>
            </a:r>
          </a:p>
          <a:p>
            <a:pPr lvl="2">
              <a:lnSpc>
                <a:spcPct val="100000"/>
              </a:lnSpc>
            </a:pPr>
            <a:endParaRPr lang="en-US" sz="1800" dirty="0">
              <a:solidFill>
                <a:srgbClr val="FFFFFF"/>
              </a:solidFill>
            </a:endParaRPr>
          </a:p>
          <a:p>
            <a:pPr lvl="1">
              <a:lnSpc>
                <a:spcPct val="100000"/>
              </a:lnSpc>
            </a:pPr>
            <a:endParaRPr lang="en-US" sz="1800" dirty="0">
              <a:solidFill>
                <a:srgbClr val="FFFFFF"/>
              </a:solidFill>
            </a:endParaRPr>
          </a:p>
        </p:txBody>
      </p:sp>
    </p:spTree>
    <p:extLst>
      <p:ext uri="{BB962C8B-B14F-4D97-AF65-F5344CB8AC3E}">
        <p14:creationId xmlns:p14="http://schemas.microsoft.com/office/powerpoint/2010/main" val="23135923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7814F6-96E3-0942-BC88-986628D6F76B}"/>
              </a:ext>
            </a:extLst>
          </p:cNvPr>
          <p:cNvSpPr>
            <a:spLocks noGrp="1"/>
          </p:cNvSpPr>
          <p:nvPr>
            <p:ph type="title"/>
          </p:nvPr>
        </p:nvSpPr>
        <p:spPr>
          <a:xfrm>
            <a:off x="5116783" y="516835"/>
            <a:ext cx="5977937" cy="1666501"/>
          </a:xfrm>
        </p:spPr>
        <p:txBody>
          <a:bodyPr vert="horz" lIns="91440" tIns="45720" rIns="91440" bIns="45720" rtlCol="0" anchor="b">
            <a:normAutofit/>
          </a:bodyPr>
          <a:lstStyle/>
          <a:p>
            <a:r>
              <a:rPr lang="en-US" sz="4000">
                <a:solidFill>
                  <a:srgbClr val="FFFFFF"/>
                </a:solidFill>
              </a:rPr>
              <a:t>Susan Stryker</a:t>
            </a:r>
          </a:p>
        </p:txBody>
      </p:sp>
      <p:pic>
        <p:nvPicPr>
          <p:cNvPr id="3074" name="Picture 2" descr="Trans Women are Real Women&quot; Greeting Card by CistemFighter | Redbubble">
            <a:extLst>
              <a:ext uri="{FF2B5EF4-FFF2-40B4-BE49-F238E27FC236}">
                <a16:creationId xmlns:a16="http://schemas.microsoft.com/office/drawing/2014/main" id="{61433DC2-ACD4-A642-8F44-414EECDCE4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99" r="4855"/>
          <a:stretch/>
        </p:blipFill>
        <p:spPr bwMode="auto">
          <a:xfrm>
            <a:off x="20" y="10"/>
            <a:ext cx="4580077" cy="6857990"/>
          </a:xfrm>
          <a:prstGeom prst="rect">
            <a:avLst/>
          </a:prstGeom>
          <a:solidFill>
            <a:srgbClr val="FFFFFF"/>
          </a:solidFill>
        </p:spPr>
      </p:pic>
      <p:cxnSp>
        <p:nvCxnSpPr>
          <p:cNvPr id="77" name="Straight Connector 76">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FC2439B-0036-1741-A07C-B809603AD80C}"/>
              </a:ext>
            </a:extLst>
          </p:cNvPr>
          <p:cNvSpPr>
            <a:spLocks noGrp="1"/>
          </p:cNvSpPr>
          <p:nvPr>
            <p:ph sz="quarter" idx="13"/>
          </p:nvPr>
        </p:nvSpPr>
        <p:spPr>
          <a:xfrm>
            <a:off x="5116784" y="2546224"/>
            <a:ext cx="5977938" cy="3342747"/>
          </a:xfrm>
        </p:spPr>
        <p:txBody>
          <a:bodyPr vert="horz" lIns="0" tIns="45720" rIns="0" bIns="45720" rtlCol="0">
            <a:normAutofit/>
          </a:bodyPr>
          <a:lstStyle/>
          <a:p>
            <a:pPr>
              <a:lnSpc>
                <a:spcPct val="90000"/>
              </a:lnSpc>
            </a:pPr>
            <a:r>
              <a:rPr lang="en-US">
                <a:solidFill>
                  <a:srgbClr val="FFFFFF"/>
                </a:solidFill>
              </a:rPr>
              <a:t>Transgender Feminism</a:t>
            </a:r>
          </a:p>
          <a:p>
            <a:pPr lvl="1">
              <a:lnSpc>
                <a:spcPct val="90000"/>
              </a:lnSpc>
            </a:pPr>
            <a:r>
              <a:rPr lang="en-US" sz="1800">
                <a:solidFill>
                  <a:srgbClr val="FFFFFF"/>
                </a:solidFill>
              </a:rPr>
              <a:t>Classic feminism predicated on womanhood/women’s experiences</a:t>
            </a:r>
          </a:p>
          <a:p>
            <a:pPr lvl="2">
              <a:lnSpc>
                <a:spcPct val="90000"/>
              </a:lnSpc>
            </a:pPr>
            <a:r>
              <a:rPr lang="en-US" sz="1800">
                <a:solidFill>
                  <a:srgbClr val="FFFFFF"/>
                </a:solidFill>
              </a:rPr>
              <a:t>But what is a woman?</a:t>
            </a:r>
          </a:p>
          <a:p>
            <a:pPr lvl="3">
              <a:lnSpc>
                <a:spcPct val="90000"/>
              </a:lnSpc>
            </a:pPr>
            <a:r>
              <a:rPr lang="en-US" sz="1800">
                <a:solidFill>
                  <a:srgbClr val="FFFFFF"/>
                </a:solidFill>
              </a:rPr>
              <a:t>Anatomy?</a:t>
            </a:r>
          </a:p>
          <a:p>
            <a:pPr lvl="3">
              <a:lnSpc>
                <a:spcPct val="90000"/>
              </a:lnSpc>
            </a:pPr>
            <a:r>
              <a:rPr lang="en-US" sz="1800">
                <a:solidFill>
                  <a:srgbClr val="FFFFFF"/>
                </a:solidFill>
              </a:rPr>
              <a:t>Identity?</a:t>
            </a:r>
          </a:p>
          <a:p>
            <a:pPr lvl="3">
              <a:lnSpc>
                <a:spcPct val="90000"/>
              </a:lnSpc>
            </a:pPr>
            <a:r>
              <a:rPr lang="en-US" sz="1800">
                <a:solidFill>
                  <a:srgbClr val="FFFFFF"/>
                </a:solidFill>
              </a:rPr>
              <a:t>Experiences?</a:t>
            </a:r>
          </a:p>
          <a:p>
            <a:pPr lvl="1">
              <a:lnSpc>
                <a:spcPct val="90000"/>
              </a:lnSpc>
            </a:pPr>
            <a:r>
              <a:rPr lang="en-US" sz="1800">
                <a:solidFill>
                  <a:srgbClr val="FFFFFF"/>
                </a:solidFill>
              </a:rPr>
              <a:t>“Transgender” as boundary queering and transgression</a:t>
            </a:r>
          </a:p>
          <a:p>
            <a:pPr lvl="2">
              <a:lnSpc>
                <a:spcPct val="90000"/>
              </a:lnSpc>
            </a:pPr>
            <a:endParaRPr lang="en-US" sz="1800">
              <a:solidFill>
                <a:srgbClr val="FFFFFF"/>
              </a:solidFill>
            </a:endParaRPr>
          </a:p>
          <a:p>
            <a:pPr>
              <a:lnSpc>
                <a:spcPct val="90000"/>
              </a:lnSpc>
            </a:pPr>
            <a:r>
              <a:rPr lang="en-US">
                <a:solidFill>
                  <a:srgbClr val="FFFFFF"/>
                </a:solidFill>
              </a:rPr>
              <a:t>(what about transracialism?)</a:t>
            </a:r>
          </a:p>
        </p:txBody>
      </p:sp>
    </p:spTree>
    <p:extLst>
      <p:ext uri="{BB962C8B-B14F-4D97-AF65-F5344CB8AC3E}">
        <p14:creationId xmlns:p14="http://schemas.microsoft.com/office/powerpoint/2010/main" val="22544513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Bembo"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Nova Ligh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287</Words>
  <Application>Microsoft Office PowerPoint</Application>
  <PresentationFormat>Widescreen</PresentationFormat>
  <Paragraphs>59</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Nova Light</vt:lpstr>
      <vt:lpstr>Bembo</vt:lpstr>
      <vt:lpstr>Calibri</vt:lpstr>
      <vt:lpstr>RetrospectVTI</vt:lpstr>
      <vt:lpstr>Queer Theory</vt:lpstr>
      <vt:lpstr>Big Idea</vt:lpstr>
      <vt:lpstr>Learning Objectives</vt:lpstr>
      <vt:lpstr>The Social Context</vt:lpstr>
      <vt:lpstr>The Essays</vt:lpstr>
      <vt:lpstr>Queer Anthropological Theory</vt:lpstr>
      <vt:lpstr>Michel Foucault</vt:lpstr>
      <vt:lpstr>Morgan and Towle</vt:lpstr>
      <vt:lpstr>Susan Stryker</vt:lpstr>
      <vt:lpstr>Jafari Allen</vt:lpstr>
      <vt:lpstr>Savannah Shange</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Queer Theory</dc:title>
  <dc:creator>Ruth Gomberg-Munoz</dc:creator>
  <cp:lastModifiedBy>Hansen, Carli</cp:lastModifiedBy>
  <cp:revision>8</cp:revision>
  <dcterms:created xsi:type="dcterms:W3CDTF">2021-11-08T16:11:59Z</dcterms:created>
  <dcterms:modified xsi:type="dcterms:W3CDTF">2022-04-19T18:24:31Z</dcterms:modified>
</cp:coreProperties>
</file>