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9"/>
  </p:normalViewPr>
  <p:slideViewPr>
    <p:cSldViewPr snapToGrid="0" snapToObjects="1">
      <p:cViewPr varScale="1">
        <p:scale>
          <a:sx n="106" d="100"/>
          <a:sy n="106" d="100"/>
        </p:scale>
        <p:origin x="7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4/19/2022</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0126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4/19/2022</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515326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4/19/2022</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91467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4/19/2022</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16863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4/19/2022</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4451514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4/19/2022</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498149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4/19/2022</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022641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4/19/2022</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51597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4/19/2022</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526999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4/19/2022</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38582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4/19/2022</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698967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4/19/2022</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16170516"/>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5920A171-6DB7-4FF0-84C0-F8AC947C2CA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22"/>
            <a:ext cx="12191977" cy="6858022"/>
          </a:xfrm>
          <a:prstGeom prst="rect">
            <a:avLst/>
          </a:prstGeom>
        </p:spPr>
      </p:pic>
      <p:sp>
        <p:nvSpPr>
          <p:cNvPr id="9" name="Rectangle 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6D84C-1409-D74B-BB85-E403CC4A2820}"/>
              </a:ext>
            </a:extLst>
          </p:cNvPr>
          <p:cNvSpPr>
            <a:spLocks noGrp="1"/>
          </p:cNvSpPr>
          <p:nvPr>
            <p:ph type="ctrTitle"/>
          </p:nvPr>
        </p:nvSpPr>
        <p:spPr>
          <a:xfrm>
            <a:off x="643466" y="643467"/>
            <a:ext cx="5452529" cy="3569242"/>
          </a:xfrm>
        </p:spPr>
        <p:txBody>
          <a:bodyPr anchor="t">
            <a:normAutofit/>
          </a:bodyPr>
          <a:lstStyle/>
          <a:p>
            <a:r>
              <a:rPr lang="en-US" sz="6000">
                <a:solidFill>
                  <a:schemeClr val="bg1"/>
                </a:solidFill>
              </a:rPr>
              <a:t>On Social Position and Ethnographic Authority</a:t>
            </a:r>
          </a:p>
        </p:txBody>
      </p:sp>
      <p:sp>
        <p:nvSpPr>
          <p:cNvPr id="3" name="Subtitle 2">
            <a:extLst>
              <a:ext uri="{FF2B5EF4-FFF2-40B4-BE49-F238E27FC236}">
                <a16:creationId xmlns:a16="http://schemas.microsoft.com/office/drawing/2014/main" id="{50F545B5-9EC2-144A-A3A1-AE4B05B76E27}"/>
              </a:ext>
            </a:extLst>
          </p:cNvPr>
          <p:cNvSpPr>
            <a:spLocks noGrp="1"/>
          </p:cNvSpPr>
          <p:nvPr>
            <p:ph type="subTitle" idx="1"/>
          </p:nvPr>
        </p:nvSpPr>
        <p:spPr>
          <a:xfrm>
            <a:off x="643466" y="4551036"/>
            <a:ext cx="5449479" cy="1663495"/>
          </a:xfrm>
        </p:spPr>
        <p:txBody>
          <a:bodyPr anchor="b">
            <a:normAutofit/>
          </a:bodyPr>
          <a:lstStyle/>
          <a:p>
            <a:r>
              <a:rPr lang="en-US" dirty="0">
                <a:solidFill>
                  <a:schemeClr val="bg1"/>
                </a:solidFill>
              </a:rPr>
              <a:t>Section 9</a:t>
            </a:r>
          </a:p>
        </p:txBody>
      </p:sp>
      <p:sp>
        <p:nvSpPr>
          <p:cNvPr id="11" name="Rectangle 1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455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7E31-817E-F745-8A0C-22C6B9D1D95F}"/>
              </a:ext>
            </a:extLst>
          </p:cNvPr>
          <p:cNvSpPr>
            <a:spLocks noGrp="1"/>
          </p:cNvSpPr>
          <p:nvPr>
            <p:ph type="title"/>
          </p:nvPr>
        </p:nvSpPr>
        <p:spPr/>
        <p:txBody>
          <a:bodyPr/>
          <a:lstStyle/>
          <a:p>
            <a:r>
              <a:rPr lang="en-US" dirty="0"/>
              <a:t>Key Takeaways</a:t>
            </a:r>
          </a:p>
        </p:txBody>
      </p:sp>
      <p:sp>
        <p:nvSpPr>
          <p:cNvPr id="5" name="Content Placeholder 4">
            <a:extLst>
              <a:ext uri="{FF2B5EF4-FFF2-40B4-BE49-F238E27FC236}">
                <a16:creationId xmlns:a16="http://schemas.microsoft.com/office/drawing/2014/main" id="{C94DBE3E-7ECE-6043-A5AB-0C841FF2A911}"/>
              </a:ext>
            </a:extLst>
          </p:cNvPr>
          <p:cNvSpPr>
            <a:spLocks noGrp="1"/>
          </p:cNvSpPr>
          <p:nvPr>
            <p:ph idx="1"/>
          </p:nvPr>
        </p:nvSpPr>
        <p:spPr/>
        <p:txBody>
          <a:bodyPr/>
          <a:lstStyle/>
          <a:p>
            <a:r>
              <a:rPr lang="en-US" dirty="0"/>
              <a:t>Beyond being “native” to communities in which we work, how can native ethnographers address issues of inequity and injustice?</a:t>
            </a:r>
          </a:p>
          <a:p>
            <a:r>
              <a:rPr lang="en-US" dirty="0"/>
              <a:t>How can political principle be used to assess alignments in the field and directions for research and action?</a:t>
            </a:r>
          </a:p>
        </p:txBody>
      </p:sp>
    </p:spTree>
    <p:extLst>
      <p:ext uri="{BB962C8B-B14F-4D97-AF65-F5344CB8AC3E}">
        <p14:creationId xmlns:p14="http://schemas.microsoft.com/office/powerpoint/2010/main" val="87188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5AD1A-601F-C243-8A13-C797EB5EC02D}"/>
              </a:ext>
            </a:extLst>
          </p:cNvPr>
          <p:cNvSpPr>
            <a:spLocks noGrp="1"/>
          </p:cNvSpPr>
          <p:nvPr>
            <p:ph type="title"/>
          </p:nvPr>
        </p:nvSpPr>
        <p:spPr/>
        <p:txBody>
          <a:bodyPr>
            <a:normAutofit fontScale="90000"/>
          </a:bodyPr>
          <a:lstStyle/>
          <a:p>
            <a:r>
              <a:rPr lang="en-US" dirty="0"/>
              <a:t>Big Idea: Social Position and Ethnographic Authority</a:t>
            </a:r>
          </a:p>
        </p:txBody>
      </p:sp>
      <p:sp>
        <p:nvSpPr>
          <p:cNvPr id="3" name="Content Placeholder 2">
            <a:extLst>
              <a:ext uri="{FF2B5EF4-FFF2-40B4-BE49-F238E27FC236}">
                <a16:creationId xmlns:a16="http://schemas.microsoft.com/office/drawing/2014/main" id="{00ECC17E-B84D-8C44-AE5E-83C0146CF477}"/>
              </a:ext>
            </a:extLst>
          </p:cNvPr>
          <p:cNvSpPr>
            <a:spLocks noGrp="1"/>
          </p:cNvSpPr>
          <p:nvPr>
            <p:ph idx="1"/>
          </p:nvPr>
        </p:nvSpPr>
        <p:spPr/>
        <p:txBody>
          <a:bodyPr>
            <a:normAutofit fontScale="92500"/>
          </a:bodyPr>
          <a:lstStyle/>
          <a:p>
            <a:pPr marL="0" indent="0">
              <a:buNone/>
            </a:pPr>
            <a:r>
              <a:rPr lang="en-US" dirty="0"/>
              <a:t>Earlier writings demonstrated the potential of “insider” knowledge to enrich anthropological theories and called attention to the highly unequal landscapes in which anthropologists work. The essays in this section build on those insights to emphasize ethnographers’ responsibility to move beyond acknowledging inequities and do something about them. But what? There is no simple answer, but as a collection, this section advances an imperative for moral, political, reflexive, and engaged anthropology that unveils systems of domination and oppression and integrates multiple ways of knowing and representation.</a:t>
            </a:r>
          </a:p>
          <a:p>
            <a:endParaRPr lang="en-US" dirty="0"/>
          </a:p>
        </p:txBody>
      </p:sp>
    </p:spTree>
    <p:extLst>
      <p:ext uri="{BB962C8B-B14F-4D97-AF65-F5344CB8AC3E}">
        <p14:creationId xmlns:p14="http://schemas.microsoft.com/office/powerpoint/2010/main" val="877896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47AE72-BC63-214E-901D-FE3F99D460A7}"/>
              </a:ext>
            </a:extLst>
          </p:cNvPr>
          <p:cNvSpPr>
            <a:spLocks noGrp="1"/>
          </p:cNvSpPr>
          <p:nvPr>
            <p:ph type="title"/>
          </p:nvPr>
        </p:nvSpPr>
        <p:spPr>
          <a:xfrm>
            <a:off x="621792" y="1161288"/>
            <a:ext cx="3602736" cy="4526280"/>
          </a:xfrm>
        </p:spPr>
        <p:txBody>
          <a:bodyPr>
            <a:normAutofit/>
          </a:bodyPr>
          <a:lstStyle/>
          <a:p>
            <a:r>
              <a:rPr lang="en-US" dirty="0"/>
              <a:t>Learning Objectives</a:t>
            </a:r>
          </a:p>
        </p:txBody>
      </p:sp>
      <p:sp>
        <p:nvSpPr>
          <p:cNvPr id="14" name="Rectangle 13">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7CA5827-96A0-0543-A78C-1620D4658170}"/>
              </a:ext>
            </a:extLst>
          </p:cNvPr>
          <p:cNvSpPr>
            <a:spLocks noGrp="1"/>
          </p:cNvSpPr>
          <p:nvPr>
            <p:ph idx="1"/>
          </p:nvPr>
        </p:nvSpPr>
        <p:spPr>
          <a:xfrm>
            <a:off x="5434149" y="932688"/>
            <a:ext cx="5916603" cy="4992624"/>
          </a:xfrm>
        </p:spPr>
        <p:txBody>
          <a:bodyPr anchor="ctr">
            <a:normAutofit/>
          </a:bodyPr>
          <a:lstStyle/>
          <a:p>
            <a:pPr lvl="0"/>
            <a:r>
              <a:rPr lang="en-US" sz="2000" dirty="0"/>
              <a:t>Consider anthropologists’ complex, and sometimes conflicting, ethical and political responsibilities in the field</a:t>
            </a:r>
          </a:p>
          <a:p>
            <a:pPr lvl="0"/>
            <a:r>
              <a:rPr lang="en-US" sz="2000" dirty="0"/>
              <a:t>Articulate a range of approaches to addressing historical inequities through anthropological research </a:t>
            </a:r>
          </a:p>
          <a:p>
            <a:endParaRPr lang="en-US" sz="2000" dirty="0"/>
          </a:p>
        </p:txBody>
      </p:sp>
    </p:spTree>
    <p:extLst>
      <p:ext uri="{BB962C8B-B14F-4D97-AF65-F5344CB8AC3E}">
        <p14:creationId xmlns:p14="http://schemas.microsoft.com/office/powerpoint/2010/main" val="914233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4A557A0E-A6EE-2645-B5F1-230B2D04B06B}"/>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t>The Essays</a:t>
            </a:r>
          </a:p>
        </p:txBody>
      </p:sp>
      <p:sp>
        <p:nvSpPr>
          <p:cNvPr id="5" name="Text Placeholder 4">
            <a:extLst>
              <a:ext uri="{FF2B5EF4-FFF2-40B4-BE49-F238E27FC236}">
                <a16:creationId xmlns:a16="http://schemas.microsoft.com/office/drawing/2014/main" id="{2C359112-73A0-2A4D-820E-6C0BEA25E588}"/>
              </a:ext>
            </a:extLst>
          </p:cNvPr>
          <p:cNvSpPr>
            <a:spLocks noGrp="1"/>
          </p:cNvSpPr>
          <p:nvPr>
            <p:ph type="body" idx="1"/>
          </p:nvPr>
        </p:nvSpPr>
        <p:spPr>
          <a:xfrm>
            <a:off x="477981" y="4872922"/>
            <a:ext cx="3933306" cy="1208141"/>
          </a:xfrm>
        </p:spPr>
        <p:txBody>
          <a:bodyPr vert="horz" lIns="91440" tIns="45720" rIns="91440" bIns="45720" rtlCol="0">
            <a:normAutofit/>
          </a:bodyPr>
          <a:lstStyle/>
          <a:p>
            <a:endParaRPr lang="en-US"/>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Graphic 8" descr="Pencil">
            <a:extLst>
              <a:ext uri="{FF2B5EF4-FFF2-40B4-BE49-F238E27FC236}">
                <a16:creationId xmlns:a16="http://schemas.microsoft.com/office/drawing/2014/main" id="{57D0F82F-11A2-4F69-BECF-E69B6265B4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891084" y="625684"/>
            <a:ext cx="5455380" cy="5455380"/>
          </a:xfrm>
          <a:prstGeom prst="rect">
            <a:avLst/>
          </a:prstGeom>
        </p:spPr>
      </p:pic>
    </p:spTree>
    <p:extLst>
      <p:ext uri="{BB962C8B-B14F-4D97-AF65-F5344CB8AC3E}">
        <p14:creationId xmlns:p14="http://schemas.microsoft.com/office/powerpoint/2010/main" val="1028536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29" name="Rectangle 7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0" name="Rectangle 7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1" name="Rectangle 76">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330E01D-937C-6141-9E83-9F8B8C5CEA1B}"/>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2953" r="2" b="2"/>
          <a:stretch/>
        </p:blipFill>
        <p:spPr bwMode="auto">
          <a:xfrm>
            <a:off x="3143213" y="10"/>
            <a:ext cx="4956582" cy="6857990"/>
          </a:xfrm>
          <a:custGeom>
            <a:avLst/>
            <a:gdLst/>
            <a:ahLst/>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2" name="Freeform: Shape 78">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3" name="Freeform: Shape 80">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6C57F8F-0BEF-8D4E-BDDF-F601FB1FB1CD}"/>
              </a:ext>
            </a:extLst>
          </p:cNvPr>
          <p:cNvSpPr>
            <a:spLocks noGrp="1"/>
          </p:cNvSpPr>
          <p:nvPr>
            <p:ph type="title"/>
          </p:nvPr>
        </p:nvSpPr>
        <p:spPr>
          <a:xfrm>
            <a:off x="621792" y="1161288"/>
            <a:ext cx="2903843" cy="4526280"/>
          </a:xfrm>
        </p:spPr>
        <p:txBody>
          <a:bodyPr vert="horz" lIns="91440" tIns="45720" rIns="91440" bIns="45720" rtlCol="0" anchor="ctr">
            <a:normAutofit/>
          </a:bodyPr>
          <a:lstStyle/>
          <a:p>
            <a:r>
              <a:rPr lang="en-US" sz="3200" dirty="0"/>
              <a:t>Situated Knowledges - Haraway</a:t>
            </a:r>
          </a:p>
        </p:txBody>
      </p:sp>
      <p:sp>
        <p:nvSpPr>
          <p:cNvPr id="1034" name="Rectangle 8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FEDB96F2-FCAB-B64D-A9C2-5BAF3260FA60}"/>
              </a:ext>
            </a:extLst>
          </p:cNvPr>
          <p:cNvSpPr>
            <a:spLocks noGrp="1"/>
          </p:cNvSpPr>
          <p:nvPr>
            <p:ph sz="half" idx="1"/>
          </p:nvPr>
        </p:nvSpPr>
        <p:spPr>
          <a:xfrm>
            <a:off x="8420101" y="932688"/>
            <a:ext cx="3150108" cy="4992624"/>
          </a:xfrm>
        </p:spPr>
        <p:txBody>
          <a:bodyPr vert="horz" lIns="91440" tIns="45720" rIns="91440" bIns="45720" rtlCol="0" anchor="ctr">
            <a:normAutofit/>
          </a:bodyPr>
          <a:lstStyle/>
          <a:p>
            <a:r>
              <a:rPr lang="en-US" sz="1800" dirty="0"/>
              <a:t>Feminist theorist; science and feminism; human-animal relationships</a:t>
            </a:r>
          </a:p>
          <a:p>
            <a:r>
              <a:rPr lang="en-US" sz="1800" dirty="0"/>
              <a:t>All knowledge is partial and situated</a:t>
            </a:r>
          </a:p>
          <a:p>
            <a:r>
              <a:rPr lang="en-US" sz="1800" dirty="0"/>
              <a:t>Pretense toward omniscience or objectivity a “god trick” that creates blind spots and theoretical arrogance</a:t>
            </a:r>
          </a:p>
        </p:txBody>
      </p:sp>
    </p:spTree>
    <p:extLst>
      <p:ext uri="{BB962C8B-B14F-4D97-AF65-F5344CB8AC3E}">
        <p14:creationId xmlns:p14="http://schemas.microsoft.com/office/powerpoint/2010/main" val="282044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Rectangle 7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owards a Native Anthropology">
            <a:extLst>
              <a:ext uri="{FF2B5EF4-FFF2-40B4-BE49-F238E27FC236}">
                <a16:creationId xmlns:a16="http://schemas.microsoft.com/office/drawing/2014/main" id="{6DD41080-53B8-E141-BAE2-7CA9C2E374C3}"/>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3510" r="1" b="1"/>
          <a:stretch/>
        </p:blipFill>
        <p:spPr bwMode="auto">
          <a:xfrm>
            <a:off x="3143213" y="10"/>
            <a:ext cx="4956582" cy="6857990"/>
          </a:xfrm>
          <a:custGeom>
            <a:avLst/>
            <a:gdLst/>
            <a:ahLst/>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9" name="Freeform: Shape 78">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165DDD4-FCE1-324C-91F7-D54AC51B1EA1}"/>
              </a:ext>
            </a:extLst>
          </p:cNvPr>
          <p:cNvSpPr>
            <a:spLocks noGrp="1"/>
          </p:cNvSpPr>
          <p:nvPr>
            <p:ph type="title"/>
          </p:nvPr>
        </p:nvSpPr>
        <p:spPr>
          <a:xfrm>
            <a:off x="621792" y="1161288"/>
            <a:ext cx="3020255" cy="4526280"/>
          </a:xfrm>
        </p:spPr>
        <p:txBody>
          <a:bodyPr vert="horz" lIns="91440" tIns="45720" rIns="91440" bIns="45720" rtlCol="0" anchor="ctr">
            <a:normAutofit/>
          </a:bodyPr>
          <a:lstStyle/>
          <a:p>
            <a:r>
              <a:rPr lang="en-US" sz="3200" dirty="0"/>
              <a:t>Native Anthropology - Jones</a:t>
            </a:r>
          </a:p>
        </p:txBody>
      </p:sp>
      <p:sp>
        <p:nvSpPr>
          <p:cNvPr id="83" name="Rectangle 8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C76B5FB-3068-EB4C-B3FC-15B868F7D9FC}"/>
              </a:ext>
            </a:extLst>
          </p:cNvPr>
          <p:cNvSpPr>
            <a:spLocks noGrp="1"/>
          </p:cNvSpPr>
          <p:nvPr>
            <p:ph sz="half" idx="1"/>
          </p:nvPr>
        </p:nvSpPr>
        <p:spPr>
          <a:xfrm>
            <a:off x="8420101" y="932688"/>
            <a:ext cx="3150108" cy="4992624"/>
          </a:xfrm>
        </p:spPr>
        <p:txBody>
          <a:bodyPr vert="horz" lIns="91440" tIns="45720" rIns="91440" bIns="45720" rtlCol="0" anchor="ctr">
            <a:normAutofit lnSpcReduction="10000"/>
          </a:bodyPr>
          <a:lstStyle/>
          <a:p>
            <a:r>
              <a:rPr lang="en-US" sz="1800" dirty="0"/>
              <a:t>Urban anthropology; leftist activist</a:t>
            </a:r>
          </a:p>
          <a:p>
            <a:r>
              <a:rPr lang="en-US" sz="1800" dirty="0"/>
              <a:t>Native anthropologist</a:t>
            </a:r>
          </a:p>
          <a:p>
            <a:r>
              <a:rPr lang="en-US" sz="1800" dirty="0"/>
              <a:t>Importance of research in service to justice</a:t>
            </a:r>
          </a:p>
          <a:p>
            <a:r>
              <a:rPr lang="en-US" sz="1800" dirty="0"/>
              <a:t>Far from diminishing the quality of research, “native” ethnography enriches insights</a:t>
            </a:r>
          </a:p>
          <a:p>
            <a:r>
              <a:rPr lang="en-US" sz="1800" dirty="0"/>
              <a:t>But “native” communities not uniform, have differing interests and agendas</a:t>
            </a:r>
          </a:p>
          <a:p>
            <a:r>
              <a:rPr lang="en-US" sz="1800" dirty="0"/>
              <a:t>Importance of political principle</a:t>
            </a:r>
          </a:p>
        </p:txBody>
      </p:sp>
    </p:spTree>
    <p:extLst>
      <p:ext uri="{BB962C8B-B14F-4D97-AF65-F5344CB8AC3E}">
        <p14:creationId xmlns:p14="http://schemas.microsoft.com/office/powerpoint/2010/main" val="17221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Rectangle 7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Davis Dana-Ain-Reproductive Injustice BOOK NEW 9781479853571 | eBay">
            <a:extLst>
              <a:ext uri="{FF2B5EF4-FFF2-40B4-BE49-F238E27FC236}">
                <a16:creationId xmlns:a16="http://schemas.microsoft.com/office/drawing/2014/main" id="{BA1B0162-8CDC-9E4B-AC3A-677FBF769438}"/>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t="7990" r="1" b="1"/>
          <a:stretch/>
        </p:blipFill>
        <p:spPr bwMode="auto">
          <a:xfrm>
            <a:off x="3143213" y="10"/>
            <a:ext cx="4956582" cy="6857990"/>
          </a:xfrm>
          <a:custGeom>
            <a:avLst/>
            <a:gdLst/>
            <a:ahLst/>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9" name="Freeform: Shape 78">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ABCBBC7-713E-9E48-A77F-89411010B4A4}"/>
              </a:ext>
            </a:extLst>
          </p:cNvPr>
          <p:cNvSpPr>
            <a:spLocks noGrp="1"/>
          </p:cNvSpPr>
          <p:nvPr>
            <p:ph type="title"/>
          </p:nvPr>
        </p:nvSpPr>
        <p:spPr>
          <a:xfrm>
            <a:off x="621792" y="1161288"/>
            <a:ext cx="2903843" cy="4526280"/>
          </a:xfrm>
        </p:spPr>
        <p:txBody>
          <a:bodyPr vert="horz" lIns="91440" tIns="45720" rIns="91440" bIns="45720" rtlCol="0" anchor="ctr">
            <a:normAutofit/>
          </a:bodyPr>
          <a:lstStyle/>
          <a:p>
            <a:r>
              <a:rPr lang="en-US" sz="3200" dirty="0"/>
              <a:t>Pracademics - Davis</a:t>
            </a:r>
          </a:p>
        </p:txBody>
      </p:sp>
      <p:sp>
        <p:nvSpPr>
          <p:cNvPr id="83" name="Rectangle 8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3AB526-6B52-4E46-8AEB-B9255293819F}"/>
              </a:ext>
            </a:extLst>
          </p:cNvPr>
          <p:cNvSpPr>
            <a:spLocks noGrp="1"/>
          </p:cNvSpPr>
          <p:nvPr>
            <p:ph sz="half" idx="1"/>
          </p:nvPr>
        </p:nvSpPr>
        <p:spPr>
          <a:xfrm>
            <a:off x="8420101" y="932688"/>
            <a:ext cx="3150108" cy="4992624"/>
          </a:xfrm>
        </p:spPr>
        <p:txBody>
          <a:bodyPr vert="horz" lIns="91440" tIns="45720" rIns="91440" bIns="45720" rtlCol="0" anchor="ctr">
            <a:normAutofit/>
          </a:bodyPr>
          <a:lstStyle/>
          <a:p>
            <a:r>
              <a:rPr lang="en-US" sz="1800" dirty="0"/>
              <a:t>Applied anthropologist, feminist anthropologist, urban anthropologist</a:t>
            </a:r>
          </a:p>
          <a:p>
            <a:r>
              <a:rPr lang="en-US" sz="1800" dirty="0"/>
              <a:t>Reproductive justice</a:t>
            </a:r>
          </a:p>
          <a:p>
            <a:r>
              <a:rPr lang="en-US" sz="1800" dirty="0"/>
              <a:t>“What did you do today” in service to the people you work with?</a:t>
            </a:r>
          </a:p>
          <a:p>
            <a:r>
              <a:rPr lang="en-US" sz="1800" dirty="0"/>
              <a:t>Pracademics</a:t>
            </a:r>
          </a:p>
          <a:p>
            <a:pPr lvl="1"/>
            <a:r>
              <a:rPr lang="en-US" sz="1400" dirty="0"/>
              <a:t>Practical</a:t>
            </a:r>
          </a:p>
          <a:p>
            <a:pPr lvl="1"/>
            <a:r>
              <a:rPr lang="en-US" sz="1400" dirty="0"/>
              <a:t>Community-grounded</a:t>
            </a:r>
          </a:p>
          <a:p>
            <a:pPr lvl="1"/>
            <a:r>
              <a:rPr lang="en-US" sz="1400" dirty="0"/>
              <a:t>Political</a:t>
            </a:r>
          </a:p>
          <a:p>
            <a:endParaRPr lang="en-US" sz="1800" dirty="0"/>
          </a:p>
        </p:txBody>
      </p:sp>
    </p:spTree>
    <p:extLst>
      <p:ext uri="{BB962C8B-B14F-4D97-AF65-F5344CB8AC3E}">
        <p14:creationId xmlns:p14="http://schemas.microsoft.com/office/powerpoint/2010/main" val="133324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Rectangle 7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ieldwork in shared spaces: positionality, power and ethics of citizen  anthropologists in southern Africa: Anthropology Southern Africa: Vol 28,  No 3-4">
            <a:extLst>
              <a:ext uri="{FF2B5EF4-FFF2-40B4-BE49-F238E27FC236}">
                <a16:creationId xmlns:a16="http://schemas.microsoft.com/office/drawing/2014/main" id="{1677266B-E478-024B-8D3E-90CD4333A600}"/>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1" b="2941"/>
          <a:stretch/>
        </p:blipFill>
        <p:spPr bwMode="auto">
          <a:xfrm>
            <a:off x="3143213" y="10"/>
            <a:ext cx="4956582" cy="6857990"/>
          </a:xfrm>
          <a:custGeom>
            <a:avLst/>
            <a:gdLst/>
            <a:ahLst/>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9" name="Freeform: Shape 78">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4481A4-5FA3-7840-90A2-A7756EC09E2E}"/>
              </a:ext>
            </a:extLst>
          </p:cNvPr>
          <p:cNvSpPr>
            <a:spLocks noGrp="1"/>
          </p:cNvSpPr>
          <p:nvPr>
            <p:ph type="title"/>
          </p:nvPr>
        </p:nvSpPr>
        <p:spPr>
          <a:xfrm>
            <a:off x="621792" y="1161288"/>
            <a:ext cx="3020255" cy="4526280"/>
          </a:xfrm>
        </p:spPr>
        <p:txBody>
          <a:bodyPr vert="horz" lIns="91440" tIns="45720" rIns="91440" bIns="45720" rtlCol="0" anchor="ctr">
            <a:normAutofit/>
          </a:bodyPr>
          <a:lstStyle/>
          <a:p>
            <a:r>
              <a:rPr lang="en-US" sz="2700" dirty="0"/>
              <a:t>Citizen Anthropologists: Becker, </a:t>
            </a:r>
            <a:r>
              <a:rPr lang="en-US" sz="2700" dirty="0" err="1"/>
              <a:t>Boonzaier</a:t>
            </a:r>
            <a:r>
              <a:rPr lang="en-US" sz="2700" dirty="0"/>
              <a:t>, Owen </a:t>
            </a:r>
          </a:p>
        </p:txBody>
      </p:sp>
      <p:sp>
        <p:nvSpPr>
          <p:cNvPr id="83" name="Rectangle 8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0C32BA6-62E4-8646-8280-01FFF19E4E0C}"/>
              </a:ext>
            </a:extLst>
          </p:cNvPr>
          <p:cNvSpPr>
            <a:spLocks noGrp="1"/>
          </p:cNvSpPr>
          <p:nvPr>
            <p:ph sz="half" idx="1"/>
          </p:nvPr>
        </p:nvSpPr>
        <p:spPr>
          <a:xfrm>
            <a:off x="8420101" y="932688"/>
            <a:ext cx="3150108" cy="4992624"/>
          </a:xfrm>
        </p:spPr>
        <p:txBody>
          <a:bodyPr vert="horz" lIns="91440" tIns="45720" rIns="91440" bIns="45720" rtlCol="0" anchor="ctr">
            <a:normAutofit/>
          </a:bodyPr>
          <a:lstStyle/>
          <a:p>
            <a:r>
              <a:rPr lang="en-US" sz="1800" dirty="0"/>
              <a:t>South African anthropology</a:t>
            </a:r>
          </a:p>
          <a:p>
            <a:r>
              <a:rPr lang="en-US" sz="1800" dirty="0"/>
              <a:t>What’s “native” mean in a context of proximate inequality?</a:t>
            </a:r>
          </a:p>
          <a:p>
            <a:r>
              <a:rPr lang="en-US" sz="1800" dirty="0"/>
              <a:t>Citizen anthropology (Cheater 1987)</a:t>
            </a:r>
          </a:p>
          <a:p>
            <a:pPr lvl="1"/>
            <a:r>
              <a:rPr lang="en-US" sz="1400" dirty="0"/>
              <a:t>Fellow-citizen with ethical responsibilities </a:t>
            </a:r>
          </a:p>
          <a:p>
            <a:pPr lvl="1"/>
            <a:r>
              <a:rPr lang="en-US" sz="1400" dirty="0"/>
              <a:t>But not necessarily members of same sociocultural communities</a:t>
            </a:r>
          </a:p>
        </p:txBody>
      </p:sp>
    </p:spTree>
    <p:extLst>
      <p:ext uri="{BB962C8B-B14F-4D97-AF65-F5344CB8AC3E}">
        <p14:creationId xmlns:p14="http://schemas.microsoft.com/office/powerpoint/2010/main" val="365527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3" name="Rectangle 72">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Rectangle 76">
            <a:extLst>
              <a:ext uri="{FF2B5EF4-FFF2-40B4-BE49-F238E27FC236}">
                <a16:creationId xmlns:a16="http://schemas.microsoft.com/office/drawing/2014/main" id="{728E3505-36F5-47A9-A188-7C60ACBB9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Maliseet Language Tripdych | Bernard C. Perley">
            <a:extLst>
              <a:ext uri="{FF2B5EF4-FFF2-40B4-BE49-F238E27FC236}">
                <a16:creationId xmlns:a16="http://schemas.microsoft.com/office/drawing/2014/main" id="{E435F5B0-2907-AD49-AA79-2587C80D1323}"/>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7329" r="28465"/>
          <a:stretch/>
        </p:blipFill>
        <p:spPr bwMode="auto">
          <a:xfrm>
            <a:off x="3143213" y="10"/>
            <a:ext cx="4956582" cy="6857990"/>
          </a:xfrm>
          <a:custGeom>
            <a:avLst/>
            <a:gdLst/>
            <a:ahLst/>
            <a:cxnLst/>
            <a:rect l="l" t="t" r="r" b="b"/>
            <a:pathLst>
              <a:path w="4956582" h="6858000">
                <a:moveTo>
                  <a:pt x="0" y="0"/>
                </a:moveTo>
                <a:lnTo>
                  <a:pt x="4161807" y="0"/>
                </a:lnTo>
                <a:lnTo>
                  <a:pt x="4176560" y="27485"/>
                </a:lnTo>
                <a:cubicBezTo>
                  <a:pt x="4666464" y="986552"/>
                  <a:pt x="4956582" y="2177077"/>
                  <a:pt x="4956582" y="3466807"/>
                </a:cubicBezTo>
                <a:cubicBezTo>
                  <a:pt x="4956582" y="4657326"/>
                  <a:pt x="4709381" y="5763316"/>
                  <a:pt x="4286027" y="6680757"/>
                </a:cubicBezTo>
                <a:lnTo>
                  <a:pt x="4199937" y="6858000"/>
                </a:lnTo>
                <a:lnTo>
                  <a:pt x="53039" y="6858000"/>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79" name="Freeform: Shape 78">
            <a:extLst>
              <a:ext uri="{FF2B5EF4-FFF2-40B4-BE49-F238E27FC236}">
                <a16:creationId xmlns:a16="http://schemas.microsoft.com/office/drawing/2014/main" id="{283B6091-C9A6-4C92-8315-2DE12015E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1" name="Freeform: Shape 80">
            <a:extLst>
              <a:ext uri="{FF2B5EF4-FFF2-40B4-BE49-F238E27FC236}">
                <a16:creationId xmlns:a16="http://schemas.microsoft.com/office/drawing/2014/main" id="{CC6ACBBE-7216-419A-81B7-BD305A9FE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756E3F2-AAFC-724E-911F-092606F5E688}"/>
              </a:ext>
            </a:extLst>
          </p:cNvPr>
          <p:cNvSpPr>
            <a:spLocks noGrp="1"/>
          </p:cNvSpPr>
          <p:nvPr>
            <p:ph type="title"/>
          </p:nvPr>
        </p:nvSpPr>
        <p:spPr>
          <a:xfrm>
            <a:off x="621792" y="1161288"/>
            <a:ext cx="2903843" cy="4526280"/>
          </a:xfrm>
        </p:spPr>
        <p:txBody>
          <a:bodyPr vert="horz" lIns="91440" tIns="45720" rIns="91440" bIns="45720" rtlCol="0" anchor="ctr">
            <a:normAutofit/>
          </a:bodyPr>
          <a:lstStyle/>
          <a:p>
            <a:r>
              <a:rPr lang="en-US" sz="3200" dirty="0"/>
              <a:t>Epistemic Slippage - Perley</a:t>
            </a:r>
          </a:p>
        </p:txBody>
      </p:sp>
      <p:sp>
        <p:nvSpPr>
          <p:cNvPr id="83" name="Rectangle 82">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97476"/>
            <a:ext cx="128016" cy="65390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9157EAE-B9EE-764C-9744-A038F6DBA52C}"/>
              </a:ext>
            </a:extLst>
          </p:cNvPr>
          <p:cNvSpPr>
            <a:spLocks noGrp="1"/>
          </p:cNvSpPr>
          <p:nvPr>
            <p:ph sz="half" idx="1"/>
          </p:nvPr>
        </p:nvSpPr>
        <p:spPr>
          <a:xfrm>
            <a:off x="8420101" y="932688"/>
            <a:ext cx="3150108" cy="4992624"/>
          </a:xfrm>
        </p:spPr>
        <p:txBody>
          <a:bodyPr vert="horz" lIns="91440" tIns="45720" rIns="91440" bIns="45720" rtlCol="0" anchor="ctr">
            <a:normAutofit/>
          </a:bodyPr>
          <a:lstStyle/>
          <a:p>
            <a:r>
              <a:rPr lang="en-US" sz="1800" dirty="0"/>
              <a:t>Language endangerment</a:t>
            </a:r>
          </a:p>
          <a:p>
            <a:r>
              <a:rPr lang="en-US" sz="1800" dirty="0"/>
              <a:t>Anthro News cartoon</a:t>
            </a:r>
          </a:p>
          <a:p>
            <a:r>
              <a:rPr lang="en-US" sz="1800" dirty="0"/>
              <a:t>“Slipping” into other ways of knowing</a:t>
            </a:r>
          </a:p>
          <a:p>
            <a:pPr lvl="1"/>
            <a:r>
              <a:rPr lang="en-US" sz="1800" dirty="0"/>
              <a:t>Works both ways</a:t>
            </a:r>
          </a:p>
          <a:p>
            <a:pPr lvl="1"/>
            <a:r>
              <a:rPr lang="en-US" sz="1800" dirty="0"/>
              <a:t>Common language</a:t>
            </a:r>
          </a:p>
          <a:p>
            <a:pPr lvl="2"/>
            <a:r>
              <a:rPr lang="en-US" sz="1600" dirty="0"/>
              <a:t>Through creative representations</a:t>
            </a:r>
          </a:p>
          <a:p>
            <a:endParaRPr lang="en-US" sz="1800" dirty="0"/>
          </a:p>
          <a:p>
            <a:pPr lvl="1"/>
            <a:endParaRPr lang="en-US" sz="1800" dirty="0"/>
          </a:p>
        </p:txBody>
      </p:sp>
    </p:spTree>
    <p:extLst>
      <p:ext uri="{BB962C8B-B14F-4D97-AF65-F5344CB8AC3E}">
        <p14:creationId xmlns:p14="http://schemas.microsoft.com/office/powerpoint/2010/main" val="3180890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AccentBoxVTI">
  <a:themeElements>
    <a:clrScheme name="AnalogousFromLightSeedRightStep">
      <a:dk1>
        <a:srgbClr val="000000"/>
      </a:dk1>
      <a:lt1>
        <a:srgbClr val="FFFFFF"/>
      </a:lt1>
      <a:dk2>
        <a:srgbClr val="242A41"/>
      </a:dk2>
      <a:lt2>
        <a:srgbClr val="E2E4E8"/>
      </a:lt2>
      <a:accent1>
        <a:srgbClr val="B89D76"/>
      </a:accent1>
      <a:accent2>
        <a:srgbClr val="A4A46C"/>
      </a:accent2>
      <a:accent3>
        <a:srgbClr val="95A77B"/>
      </a:accent3>
      <a:accent4>
        <a:srgbClr val="7BAC72"/>
      </a:accent4>
      <a:accent5>
        <a:srgbClr val="7FAC8B"/>
      </a:accent5>
      <a:accent6>
        <a:srgbClr val="71AB98"/>
      </a:accent6>
      <a:hlink>
        <a:srgbClr val="6582AC"/>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docProps/app.xml><?xml version="1.0" encoding="utf-8"?>
<Properties xmlns="http://schemas.openxmlformats.org/officeDocument/2006/extended-properties" xmlns:vt="http://schemas.openxmlformats.org/officeDocument/2006/docPropsVTypes">
  <TotalTime>211</TotalTime>
  <Words>373</Words>
  <Application>Microsoft Office PowerPoint</Application>
  <PresentationFormat>Widescreen</PresentationFormat>
  <Paragraphs>43</Paragraphs>
  <Slides>10</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Neue Haas Grotesk Text Pro</vt:lpstr>
      <vt:lpstr>AccentBoxVTI</vt:lpstr>
      <vt:lpstr>On Social Position and Ethnographic Authority</vt:lpstr>
      <vt:lpstr>Big Idea: Social Position and Ethnographic Authority</vt:lpstr>
      <vt:lpstr>Learning Objectives</vt:lpstr>
      <vt:lpstr>The Essays</vt:lpstr>
      <vt:lpstr>Situated Knowledges - Haraway</vt:lpstr>
      <vt:lpstr>Native Anthropology - Jones</vt:lpstr>
      <vt:lpstr>Pracademics - Davis</vt:lpstr>
      <vt:lpstr>Citizen Anthropologists: Becker, Boonzaier, Owen </vt:lpstr>
      <vt:lpstr>Epistemic Slippage - Perley</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 Social Position and Ethnographic Authority</dc:title>
  <dc:creator>Ruth Gomberg-Munoz</dc:creator>
  <cp:lastModifiedBy>Hansen, Carli</cp:lastModifiedBy>
  <cp:revision>9</cp:revision>
  <dcterms:created xsi:type="dcterms:W3CDTF">2021-12-20T20:37:03Z</dcterms:created>
  <dcterms:modified xsi:type="dcterms:W3CDTF">2022-04-19T18:28:27Z</dcterms:modified>
</cp:coreProperties>
</file>